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753600" cy="7315200"/>
  <p:notesSz cx="6858000" cy="9144000"/>
  <p:embeddedFontLst>
    <p:embeddedFont>
      <p:font typeface="Fredoka" panose="020B0604020202020204" charset="0"/>
      <p:regular r:id="rId22"/>
    </p:embeddedFont>
    <p:embeddedFont>
      <p:font typeface="Genty Sans" panose="020B0604020202020204" charset="0"/>
      <p:regular r:id="rId23"/>
    </p:embeddedFont>
    <p:embeddedFont>
      <p:font typeface="Jenthill"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BF6D8-F04D-4A63-9307-574E3BDC5BCB}" v="3" dt="2025-08-03T14:17:18.3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159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georgiastandards.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4B6F2"/>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4003801261"/>
              </p:ext>
            </p:extLst>
          </p:nvPr>
        </p:nvGraphicFramePr>
        <p:xfrm>
          <a:off x="136630" y="365790"/>
          <a:ext cx="9464568" cy="6720808"/>
        </p:xfrm>
        <a:graphic>
          <a:graphicData uri="http://schemas.openxmlformats.org/drawingml/2006/table">
            <a:tbl>
              <a:tblPr/>
              <a:tblGrid>
                <a:gridCol w="1183071">
                  <a:extLst>
                    <a:ext uri="{9D8B030D-6E8A-4147-A177-3AD203B41FA5}">
                      <a16:colId xmlns:a16="http://schemas.microsoft.com/office/drawing/2014/main" val="20000"/>
                    </a:ext>
                  </a:extLst>
                </a:gridCol>
                <a:gridCol w="1183071">
                  <a:extLst>
                    <a:ext uri="{9D8B030D-6E8A-4147-A177-3AD203B41FA5}">
                      <a16:colId xmlns:a16="http://schemas.microsoft.com/office/drawing/2014/main" val="20001"/>
                    </a:ext>
                  </a:extLst>
                </a:gridCol>
                <a:gridCol w="1183071">
                  <a:extLst>
                    <a:ext uri="{9D8B030D-6E8A-4147-A177-3AD203B41FA5}">
                      <a16:colId xmlns:a16="http://schemas.microsoft.com/office/drawing/2014/main" val="20002"/>
                    </a:ext>
                  </a:extLst>
                </a:gridCol>
                <a:gridCol w="1183071">
                  <a:extLst>
                    <a:ext uri="{9D8B030D-6E8A-4147-A177-3AD203B41FA5}">
                      <a16:colId xmlns:a16="http://schemas.microsoft.com/office/drawing/2014/main" val="20003"/>
                    </a:ext>
                  </a:extLst>
                </a:gridCol>
                <a:gridCol w="1183071">
                  <a:extLst>
                    <a:ext uri="{9D8B030D-6E8A-4147-A177-3AD203B41FA5}">
                      <a16:colId xmlns:a16="http://schemas.microsoft.com/office/drawing/2014/main" val="20004"/>
                    </a:ext>
                  </a:extLst>
                </a:gridCol>
                <a:gridCol w="1183071">
                  <a:extLst>
                    <a:ext uri="{9D8B030D-6E8A-4147-A177-3AD203B41FA5}">
                      <a16:colId xmlns:a16="http://schemas.microsoft.com/office/drawing/2014/main" val="20005"/>
                    </a:ext>
                  </a:extLst>
                </a:gridCol>
                <a:gridCol w="1183071">
                  <a:extLst>
                    <a:ext uri="{9D8B030D-6E8A-4147-A177-3AD203B41FA5}">
                      <a16:colId xmlns:a16="http://schemas.microsoft.com/office/drawing/2014/main" val="20006"/>
                    </a:ext>
                  </a:extLst>
                </a:gridCol>
                <a:gridCol w="1183071">
                  <a:extLst>
                    <a:ext uri="{9D8B030D-6E8A-4147-A177-3AD203B41FA5}">
                      <a16:colId xmlns:a16="http://schemas.microsoft.com/office/drawing/2014/main" val="20007"/>
                    </a:ext>
                  </a:extLst>
                </a:gridCol>
              </a:tblGrid>
              <a:tr h="1135124">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35124">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extLst>
                  <a:ext uri="{0D108BD9-81ED-4DB2-BD59-A6C34878D82A}">
                    <a16:rowId xmlns:a16="http://schemas.microsoft.com/office/drawing/2014/main" val="10001"/>
                  </a:ext>
                </a:extLst>
              </a:tr>
              <a:tr h="1135124">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35124">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extLst>
                  <a:ext uri="{0D108BD9-81ED-4DB2-BD59-A6C34878D82A}">
                    <a16:rowId xmlns:a16="http://schemas.microsoft.com/office/drawing/2014/main" val="10003"/>
                  </a:ext>
                </a:extLst>
              </a:tr>
              <a:tr h="1135124">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45188">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EBBE1"/>
                    </a:solidFill>
                  </a:tcPr>
                </a:tc>
                <a:tc>
                  <a:txBody>
                    <a:bodyPr/>
                    <a:lstStyle/>
                    <a:p>
                      <a:pPr algn="ctr">
                        <a:lnSpc>
                          <a:spcPts val="751"/>
                        </a:lnSpc>
                        <a:defRPr/>
                      </a:pPr>
                      <a:endParaRPr lang="en-US" sz="110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FFFF"/>
                    </a:solidFill>
                  </a:tcPr>
                </a:tc>
                <a:tc>
                  <a:txBody>
                    <a:bodyPr/>
                    <a:lstStyle/>
                    <a:p>
                      <a:pPr algn="ctr">
                        <a:lnSpc>
                          <a:spcPts val="751"/>
                        </a:lnSpc>
                        <a:defRPr/>
                      </a:pPr>
                      <a:endParaRPr lang="en-US" sz="1100" dirty="0"/>
                    </a:p>
                  </a:txBody>
                  <a:tcPr marL="30672" marR="30672" marT="30672" marB="30672" anchor="ctr">
                    <a:lnL w="13718" cap="flat" cmpd="sng" algn="ctr">
                      <a:solidFill>
                        <a:srgbClr val="000000"/>
                      </a:solidFill>
                      <a:prstDash val="solid"/>
                      <a:round/>
                      <a:headEnd type="none" w="med" len="med"/>
                      <a:tailEnd type="none" w="med" len="med"/>
                    </a:lnL>
                    <a:lnR w="13718" cap="flat" cmpd="sng" algn="ctr">
                      <a:solidFill>
                        <a:srgbClr val="000000"/>
                      </a:solidFill>
                      <a:prstDash val="solid"/>
                      <a:round/>
                      <a:headEnd type="none" w="med" len="med"/>
                      <a:tailEnd type="none" w="med" len="med"/>
                    </a:lnR>
                    <a:lnT w="13718" cap="flat" cmpd="sng" algn="ctr">
                      <a:solidFill>
                        <a:srgbClr val="000000"/>
                      </a:solidFill>
                      <a:prstDash val="solid"/>
                      <a:round/>
                      <a:headEnd type="none" w="med" len="med"/>
                      <a:tailEnd type="none" w="med" len="med"/>
                    </a:lnT>
                    <a:lnB w="13718" cap="flat" cmpd="sng" algn="ctr">
                      <a:solidFill>
                        <a:srgbClr val="000000"/>
                      </a:solidFill>
                      <a:prstDash val="solid"/>
                      <a:round/>
                      <a:headEnd type="none" w="med" len="med"/>
                      <a:tailEnd type="none" w="med" len="med"/>
                    </a:lnB>
                    <a:solidFill>
                      <a:srgbClr val="FFE99D"/>
                    </a:solidFill>
                  </a:tcPr>
                </a:tc>
                <a:extLst>
                  <a:ext uri="{0D108BD9-81ED-4DB2-BD59-A6C34878D82A}">
                    <a16:rowId xmlns:a16="http://schemas.microsoft.com/office/drawing/2014/main" val="10005"/>
                  </a:ext>
                </a:extLst>
              </a:tr>
            </a:tbl>
          </a:graphicData>
        </a:graphic>
      </p:graphicFrame>
      <p:grpSp>
        <p:nvGrpSpPr>
          <p:cNvPr id="3" name="Group 3"/>
          <p:cNvGrpSpPr/>
          <p:nvPr/>
        </p:nvGrpSpPr>
        <p:grpSpPr>
          <a:xfrm>
            <a:off x="427100" y="745031"/>
            <a:ext cx="8899399" cy="6004552"/>
            <a:chOff x="0" y="0"/>
            <a:chExt cx="53865981" cy="36344146"/>
          </a:xfrm>
        </p:grpSpPr>
        <p:sp>
          <p:nvSpPr>
            <p:cNvPr id="4" name="Freeform 4"/>
            <p:cNvSpPr/>
            <p:nvPr/>
          </p:nvSpPr>
          <p:spPr>
            <a:xfrm>
              <a:off x="72390" y="72390"/>
              <a:ext cx="53721201" cy="36199365"/>
            </a:xfrm>
            <a:custGeom>
              <a:avLst/>
              <a:gdLst/>
              <a:ahLst/>
              <a:cxnLst/>
              <a:rect l="l" t="t" r="r" b="b"/>
              <a:pathLst>
                <a:path w="53721201" h="36199365">
                  <a:moveTo>
                    <a:pt x="0" y="0"/>
                  </a:moveTo>
                  <a:lnTo>
                    <a:pt x="53721201" y="0"/>
                  </a:lnTo>
                  <a:lnTo>
                    <a:pt x="53721201" y="36199365"/>
                  </a:lnTo>
                  <a:lnTo>
                    <a:pt x="0" y="36199365"/>
                  </a:lnTo>
                  <a:lnTo>
                    <a:pt x="0" y="0"/>
                  </a:lnTo>
                  <a:close/>
                </a:path>
              </a:pathLst>
            </a:custGeom>
            <a:solidFill>
              <a:srgbClr val="FFFFFF"/>
            </a:solidFill>
          </p:spPr>
          <p:txBody>
            <a:bodyPr/>
            <a:lstStyle/>
            <a:p>
              <a:endParaRPr lang="en-US"/>
            </a:p>
          </p:txBody>
        </p:sp>
        <p:sp>
          <p:nvSpPr>
            <p:cNvPr id="5" name="Freeform 5"/>
            <p:cNvSpPr/>
            <p:nvPr/>
          </p:nvSpPr>
          <p:spPr>
            <a:xfrm>
              <a:off x="0" y="0"/>
              <a:ext cx="53865983" cy="36344147"/>
            </a:xfrm>
            <a:custGeom>
              <a:avLst/>
              <a:gdLst/>
              <a:ahLst/>
              <a:cxnLst/>
              <a:rect l="l" t="t" r="r" b="b"/>
              <a:pathLst>
                <a:path w="53865983" h="36344147">
                  <a:moveTo>
                    <a:pt x="53721205" y="36199366"/>
                  </a:moveTo>
                  <a:lnTo>
                    <a:pt x="53865983" y="36199366"/>
                  </a:lnTo>
                  <a:lnTo>
                    <a:pt x="53865983" y="36344147"/>
                  </a:lnTo>
                  <a:lnTo>
                    <a:pt x="53721205" y="36344147"/>
                  </a:lnTo>
                  <a:lnTo>
                    <a:pt x="53721205" y="36199366"/>
                  </a:lnTo>
                  <a:close/>
                  <a:moveTo>
                    <a:pt x="0" y="144780"/>
                  </a:moveTo>
                  <a:lnTo>
                    <a:pt x="144780" y="144780"/>
                  </a:lnTo>
                  <a:lnTo>
                    <a:pt x="144780" y="36199366"/>
                  </a:lnTo>
                  <a:lnTo>
                    <a:pt x="0" y="36199366"/>
                  </a:lnTo>
                  <a:lnTo>
                    <a:pt x="0" y="144780"/>
                  </a:lnTo>
                  <a:close/>
                  <a:moveTo>
                    <a:pt x="0" y="36199366"/>
                  </a:moveTo>
                  <a:lnTo>
                    <a:pt x="144780" y="36199366"/>
                  </a:lnTo>
                  <a:lnTo>
                    <a:pt x="144780" y="36344147"/>
                  </a:lnTo>
                  <a:lnTo>
                    <a:pt x="0" y="36344147"/>
                  </a:lnTo>
                  <a:lnTo>
                    <a:pt x="0" y="36199366"/>
                  </a:lnTo>
                  <a:close/>
                  <a:moveTo>
                    <a:pt x="53721205" y="144780"/>
                  </a:moveTo>
                  <a:lnTo>
                    <a:pt x="53865983" y="144780"/>
                  </a:lnTo>
                  <a:lnTo>
                    <a:pt x="53865983" y="36199366"/>
                  </a:lnTo>
                  <a:lnTo>
                    <a:pt x="53721205" y="36199366"/>
                  </a:lnTo>
                  <a:lnTo>
                    <a:pt x="53721205" y="144780"/>
                  </a:lnTo>
                  <a:close/>
                  <a:moveTo>
                    <a:pt x="144780" y="36199366"/>
                  </a:moveTo>
                  <a:lnTo>
                    <a:pt x="53721205" y="36199366"/>
                  </a:lnTo>
                  <a:lnTo>
                    <a:pt x="53721205" y="36344147"/>
                  </a:lnTo>
                  <a:lnTo>
                    <a:pt x="144780" y="36344147"/>
                  </a:lnTo>
                  <a:lnTo>
                    <a:pt x="144780" y="36199366"/>
                  </a:lnTo>
                  <a:close/>
                  <a:moveTo>
                    <a:pt x="53721205" y="0"/>
                  </a:moveTo>
                  <a:lnTo>
                    <a:pt x="53865983" y="0"/>
                  </a:lnTo>
                  <a:lnTo>
                    <a:pt x="53865983" y="144780"/>
                  </a:lnTo>
                  <a:lnTo>
                    <a:pt x="53721205" y="144780"/>
                  </a:lnTo>
                  <a:lnTo>
                    <a:pt x="53721205" y="0"/>
                  </a:lnTo>
                  <a:close/>
                  <a:moveTo>
                    <a:pt x="0" y="0"/>
                  </a:moveTo>
                  <a:lnTo>
                    <a:pt x="144780" y="0"/>
                  </a:lnTo>
                  <a:lnTo>
                    <a:pt x="144780" y="144780"/>
                  </a:lnTo>
                  <a:lnTo>
                    <a:pt x="0" y="144780"/>
                  </a:lnTo>
                  <a:lnTo>
                    <a:pt x="0" y="0"/>
                  </a:lnTo>
                  <a:close/>
                  <a:moveTo>
                    <a:pt x="144780" y="0"/>
                  </a:moveTo>
                  <a:lnTo>
                    <a:pt x="53721205" y="0"/>
                  </a:lnTo>
                  <a:lnTo>
                    <a:pt x="53721205" y="144780"/>
                  </a:lnTo>
                  <a:lnTo>
                    <a:pt x="144780" y="144780"/>
                  </a:lnTo>
                  <a:lnTo>
                    <a:pt x="144780" y="0"/>
                  </a:lnTo>
                  <a:close/>
                </a:path>
              </a:pathLst>
            </a:custGeom>
            <a:solidFill>
              <a:srgbClr val="000000"/>
            </a:solidFill>
          </p:spPr>
          <p:txBody>
            <a:bodyPr/>
            <a:lstStyle/>
            <a:p>
              <a:endParaRPr lang="en-US"/>
            </a:p>
          </p:txBody>
        </p:sp>
      </p:grpSp>
      <p:sp>
        <p:nvSpPr>
          <p:cNvPr id="6" name="TextBox 6"/>
          <p:cNvSpPr txBox="1"/>
          <p:nvPr/>
        </p:nvSpPr>
        <p:spPr>
          <a:xfrm>
            <a:off x="606217" y="1038902"/>
            <a:ext cx="8541166" cy="2708405"/>
          </a:xfrm>
          <a:prstGeom prst="rect">
            <a:avLst/>
          </a:prstGeom>
        </p:spPr>
        <p:txBody>
          <a:bodyPr lIns="0" tIns="0" rIns="0" bIns="0" rtlCol="0" anchor="t">
            <a:spAutoFit/>
          </a:bodyPr>
          <a:lstStyle/>
          <a:p>
            <a:pPr algn="ctr">
              <a:lnSpc>
                <a:spcPts val="19855"/>
              </a:lnSpc>
            </a:pPr>
            <a:r>
              <a:rPr lang="en-US" sz="19855" dirty="0">
                <a:solidFill>
                  <a:srgbClr val="FFE99D"/>
                </a:solidFill>
                <a:latin typeface="Jenthill"/>
                <a:ea typeface="Jenthill"/>
                <a:cs typeface="Jenthill"/>
                <a:sym typeface="Jenthill"/>
              </a:rPr>
              <a:t>welcome</a:t>
            </a:r>
          </a:p>
        </p:txBody>
      </p:sp>
      <p:sp>
        <p:nvSpPr>
          <p:cNvPr id="7" name="TextBox 7"/>
          <p:cNvSpPr txBox="1"/>
          <p:nvPr/>
        </p:nvSpPr>
        <p:spPr>
          <a:xfrm>
            <a:off x="606217" y="3276600"/>
            <a:ext cx="5571350" cy="2498405"/>
          </a:xfrm>
          <a:prstGeom prst="rect">
            <a:avLst/>
          </a:prstGeom>
        </p:spPr>
        <p:txBody>
          <a:bodyPr lIns="0" tIns="0" rIns="0" bIns="0" rtlCol="0" anchor="t">
            <a:spAutoFit/>
          </a:bodyPr>
          <a:lstStyle/>
          <a:p>
            <a:pPr algn="ctr">
              <a:lnSpc>
                <a:spcPts val="7012"/>
              </a:lnSpc>
            </a:pPr>
            <a:r>
              <a:rPr lang="en-US" sz="6374" dirty="0">
                <a:solidFill>
                  <a:srgbClr val="000000"/>
                </a:solidFill>
                <a:latin typeface="Genty Sans"/>
                <a:ea typeface="Genty Sans"/>
                <a:cs typeface="Genty Sans"/>
                <a:sym typeface="Genty Sans"/>
              </a:rPr>
              <a:t>to</a:t>
            </a:r>
          </a:p>
          <a:p>
            <a:pPr algn="ctr">
              <a:lnSpc>
                <a:spcPts val="7012"/>
              </a:lnSpc>
            </a:pPr>
            <a:r>
              <a:rPr lang="en-US" sz="6374" dirty="0">
                <a:solidFill>
                  <a:srgbClr val="000000"/>
                </a:solidFill>
                <a:latin typeface="Genty Sans"/>
                <a:ea typeface="Genty Sans"/>
                <a:cs typeface="Genty Sans"/>
                <a:sym typeface="Genty Sans"/>
              </a:rPr>
              <a:t>Kindergarten!</a:t>
            </a:r>
          </a:p>
          <a:p>
            <a:pPr algn="ctr">
              <a:lnSpc>
                <a:spcPts val="2282"/>
              </a:lnSpc>
            </a:pPr>
            <a:endParaRPr lang="en-US" sz="6374" dirty="0">
              <a:solidFill>
                <a:srgbClr val="000000"/>
              </a:solidFill>
              <a:latin typeface="Genty Sans"/>
              <a:ea typeface="Genty Sans"/>
              <a:cs typeface="Genty Sans"/>
              <a:sym typeface="Genty Sans"/>
            </a:endParaRPr>
          </a:p>
          <a:p>
            <a:pPr algn="ctr">
              <a:lnSpc>
                <a:spcPts val="3382"/>
              </a:lnSpc>
            </a:pPr>
            <a:r>
              <a:rPr lang="en-US" sz="3074" dirty="0">
                <a:solidFill>
                  <a:srgbClr val="000000"/>
                </a:solidFill>
                <a:latin typeface="Genty Sans"/>
                <a:ea typeface="Genty Sans"/>
                <a:cs typeface="Genty Sans"/>
                <a:sym typeface="Genty Sans"/>
              </a:rPr>
              <a:t>Baggett Elementary</a:t>
            </a:r>
          </a:p>
        </p:txBody>
      </p:sp>
      <p:sp>
        <p:nvSpPr>
          <p:cNvPr id="8" name="Freeform 8"/>
          <p:cNvSpPr/>
          <p:nvPr/>
        </p:nvSpPr>
        <p:spPr>
          <a:xfrm>
            <a:off x="6302870" y="2932154"/>
            <a:ext cx="3177972" cy="3873608"/>
          </a:xfrm>
          <a:custGeom>
            <a:avLst/>
            <a:gdLst/>
            <a:ahLst/>
            <a:cxnLst/>
            <a:rect l="l" t="t" r="r" b="b"/>
            <a:pathLst>
              <a:path w="3177972" h="3873608">
                <a:moveTo>
                  <a:pt x="0" y="0"/>
                </a:moveTo>
                <a:lnTo>
                  <a:pt x="3177972" y="0"/>
                </a:lnTo>
                <a:lnTo>
                  <a:pt x="3177972" y="3873607"/>
                </a:lnTo>
                <a:lnTo>
                  <a:pt x="0" y="387360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1542772" y="443696"/>
            <a:ext cx="6668057" cy="1119184"/>
            <a:chOff x="0" y="0"/>
            <a:chExt cx="8890742" cy="1492245"/>
          </a:xfrm>
        </p:grpSpPr>
        <p:sp>
          <p:nvSpPr>
            <p:cNvPr id="9" name="Freeform 9"/>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Transportation</a:t>
              </a:r>
            </a:p>
          </p:txBody>
        </p:sp>
      </p:grpSp>
      <p:sp>
        <p:nvSpPr>
          <p:cNvPr id="11" name="Freeform 11"/>
          <p:cNvSpPr/>
          <p:nvPr/>
        </p:nvSpPr>
        <p:spPr>
          <a:xfrm>
            <a:off x="3514260" y="5363766"/>
            <a:ext cx="2725079" cy="1577140"/>
          </a:xfrm>
          <a:custGeom>
            <a:avLst/>
            <a:gdLst/>
            <a:ahLst/>
            <a:cxnLst/>
            <a:rect l="l" t="t" r="r" b="b"/>
            <a:pathLst>
              <a:path w="2725079" h="1577140">
                <a:moveTo>
                  <a:pt x="0" y="0"/>
                </a:moveTo>
                <a:lnTo>
                  <a:pt x="2725080" y="0"/>
                </a:lnTo>
                <a:lnTo>
                  <a:pt x="2725080" y="1577140"/>
                </a:lnTo>
                <a:lnTo>
                  <a:pt x="0" y="1577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1203908" y="1543830"/>
            <a:ext cx="7345785" cy="3415354"/>
          </a:xfrm>
          <a:prstGeom prst="rect">
            <a:avLst/>
          </a:prstGeom>
        </p:spPr>
        <p:txBody>
          <a:bodyPr lIns="0" tIns="0" rIns="0" bIns="0" rtlCol="0" anchor="t">
            <a:spAutoFit/>
          </a:bodyPr>
          <a:lstStyle/>
          <a:p>
            <a:pPr marL="245690" lvl="1" indent="-122845" algn="l">
              <a:lnSpc>
                <a:spcPts val="2474"/>
              </a:lnSpc>
              <a:buFont typeface="Arial"/>
              <a:buChar char="•"/>
            </a:pPr>
            <a:r>
              <a:rPr lang="en-US" sz="1909">
                <a:solidFill>
                  <a:srgbClr val="000000"/>
                </a:solidFill>
                <a:latin typeface="Fredoka"/>
                <a:ea typeface="Fredoka"/>
                <a:cs typeface="Fredoka"/>
                <a:sym typeface="Fredoka"/>
              </a:rPr>
              <a:t>The way that your child goes home is of utmost importance.</a:t>
            </a:r>
          </a:p>
          <a:p>
            <a:pPr marL="245690" lvl="1" indent="-122845" algn="l">
              <a:lnSpc>
                <a:spcPts val="2474"/>
              </a:lnSpc>
              <a:buFont typeface="Arial"/>
              <a:buChar char="•"/>
            </a:pPr>
            <a:r>
              <a:rPr lang="en-US" sz="1909">
                <a:solidFill>
                  <a:srgbClr val="000000"/>
                </a:solidFill>
                <a:latin typeface="Fredoka"/>
                <a:ea typeface="Fredoka"/>
                <a:cs typeface="Fredoka"/>
                <a:sym typeface="Fredoka"/>
              </a:rPr>
              <a:t>While it is important that your child is aware of their transportation and can tell me how they are supposed to go home, we cannot just take their word on how they go home or any transportation change. </a:t>
            </a:r>
          </a:p>
          <a:p>
            <a:pPr marL="245690" lvl="1" indent="-122845" algn="l">
              <a:lnSpc>
                <a:spcPts val="2474"/>
              </a:lnSpc>
              <a:buFont typeface="Arial"/>
              <a:buChar char="•"/>
            </a:pPr>
            <a:r>
              <a:rPr lang="en-US" sz="1909">
                <a:solidFill>
                  <a:srgbClr val="000000"/>
                </a:solidFill>
                <a:latin typeface="Fredoka"/>
                <a:ea typeface="Fredoka"/>
                <a:cs typeface="Fredoka"/>
                <a:sym typeface="Fredoka"/>
              </a:rPr>
              <a:t>Communicate in a </a:t>
            </a:r>
            <a:r>
              <a:rPr lang="en-US" sz="1909" u="sng">
                <a:solidFill>
                  <a:srgbClr val="000000"/>
                </a:solidFill>
                <a:latin typeface="Fredoka"/>
                <a:ea typeface="Fredoka"/>
                <a:cs typeface="Fredoka"/>
                <a:sym typeface="Fredoka"/>
              </a:rPr>
              <a:t>written note </a:t>
            </a:r>
            <a:r>
              <a:rPr lang="en-US" sz="1909">
                <a:solidFill>
                  <a:srgbClr val="000000"/>
                </a:solidFill>
                <a:latin typeface="Fredoka"/>
                <a:ea typeface="Fredoka"/>
                <a:cs typeface="Fredoka"/>
                <a:sym typeface="Fredoka"/>
              </a:rPr>
              <a:t>if your child will go home differently than what they normally do. Please sign and date the note so that we know you sent it. We CANNOT accept tranportation changes on Remind, e-mail, or talking points.</a:t>
            </a:r>
          </a:p>
          <a:p>
            <a:pPr marL="245690" lvl="1" indent="-122845" algn="l">
              <a:lnSpc>
                <a:spcPts val="2474"/>
              </a:lnSpc>
              <a:buFont typeface="Arial"/>
              <a:buChar char="•"/>
            </a:pPr>
            <a:r>
              <a:rPr lang="en-US" sz="1909">
                <a:solidFill>
                  <a:srgbClr val="000000"/>
                </a:solidFill>
                <a:latin typeface="Fredoka"/>
                <a:ea typeface="Fredoka"/>
                <a:cs typeface="Fredoka"/>
                <a:sym typeface="Fredoka"/>
              </a:rPr>
              <a:t>No changes can be made after 2pm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1539724" y="526588"/>
            <a:ext cx="6668057" cy="1119184"/>
            <a:chOff x="0" y="0"/>
            <a:chExt cx="8890742" cy="1492245"/>
          </a:xfrm>
        </p:grpSpPr>
        <p:sp>
          <p:nvSpPr>
            <p:cNvPr id="9" name="Freeform 9"/>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Newsletters</a:t>
              </a:r>
            </a:p>
          </p:txBody>
        </p:sp>
      </p:grpSp>
      <p:sp>
        <p:nvSpPr>
          <p:cNvPr id="11" name="TextBox 11"/>
          <p:cNvSpPr txBox="1"/>
          <p:nvPr/>
        </p:nvSpPr>
        <p:spPr>
          <a:xfrm>
            <a:off x="731520" y="1920189"/>
            <a:ext cx="8290560" cy="3524421"/>
          </a:xfrm>
          <a:prstGeom prst="rect">
            <a:avLst/>
          </a:prstGeom>
        </p:spPr>
        <p:txBody>
          <a:bodyPr lIns="0" tIns="0" rIns="0" bIns="0" rtlCol="0" anchor="t">
            <a:spAutoFit/>
          </a:bodyPr>
          <a:lstStyle/>
          <a:p>
            <a:pPr marL="319119" lvl="1" indent="-159559" algn="l">
              <a:lnSpc>
                <a:spcPts val="3570"/>
              </a:lnSpc>
              <a:buFont typeface="Arial"/>
              <a:buChar char="•"/>
            </a:pPr>
            <a:r>
              <a:rPr lang="en-US" sz="2479">
                <a:solidFill>
                  <a:srgbClr val="000000"/>
                </a:solidFill>
                <a:latin typeface="Fredoka"/>
                <a:ea typeface="Fredoka"/>
                <a:cs typeface="Fredoka"/>
                <a:sym typeface="Fredoka"/>
              </a:rPr>
              <a:t>We send a weekly newsletter on Friday for the following week that reviews the information your child will learn over the week. </a:t>
            </a:r>
          </a:p>
          <a:p>
            <a:pPr marL="319119" lvl="1" indent="-159559" algn="l">
              <a:lnSpc>
                <a:spcPts val="3570"/>
              </a:lnSpc>
              <a:buFont typeface="Arial"/>
              <a:buChar char="•"/>
            </a:pPr>
            <a:r>
              <a:rPr lang="en-US" sz="2479">
                <a:solidFill>
                  <a:srgbClr val="000000"/>
                </a:solidFill>
                <a:latin typeface="Fredoka"/>
                <a:ea typeface="Fredoka"/>
                <a:cs typeface="Fredoka"/>
                <a:sym typeface="Fredoka"/>
              </a:rPr>
              <a:t>It will also tell the color of the week and when students will wear that color if they can!</a:t>
            </a:r>
          </a:p>
          <a:p>
            <a:pPr marL="319119" lvl="1" indent="-159559" algn="l">
              <a:lnSpc>
                <a:spcPts val="3570"/>
              </a:lnSpc>
              <a:buFont typeface="Arial"/>
              <a:buChar char="•"/>
            </a:pPr>
            <a:r>
              <a:rPr lang="en-US" sz="2479">
                <a:solidFill>
                  <a:srgbClr val="000000"/>
                </a:solidFill>
                <a:latin typeface="Fredoka"/>
                <a:ea typeface="Fredoka"/>
                <a:cs typeface="Fredoka"/>
                <a:sym typeface="Fredoka"/>
              </a:rPr>
              <a:t>Please review the newsletter and look for valuable information such as important dates and exciting news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1542772" y="526588"/>
            <a:ext cx="6668057" cy="1119184"/>
            <a:chOff x="0" y="0"/>
            <a:chExt cx="8890742" cy="1492245"/>
          </a:xfrm>
        </p:grpSpPr>
        <p:sp>
          <p:nvSpPr>
            <p:cNvPr id="9" name="Freeform 9"/>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Star Student</a:t>
              </a:r>
            </a:p>
          </p:txBody>
        </p:sp>
      </p:grpSp>
      <p:sp>
        <p:nvSpPr>
          <p:cNvPr id="11" name="Freeform 11"/>
          <p:cNvSpPr/>
          <p:nvPr/>
        </p:nvSpPr>
        <p:spPr>
          <a:xfrm>
            <a:off x="3373091" y="4265473"/>
            <a:ext cx="3077140" cy="2926080"/>
          </a:xfrm>
          <a:custGeom>
            <a:avLst/>
            <a:gdLst/>
            <a:ahLst/>
            <a:cxnLst/>
            <a:rect l="l" t="t" r="r" b="b"/>
            <a:pathLst>
              <a:path w="3077140" h="2926080">
                <a:moveTo>
                  <a:pt x="0" y="0"/>
                </a:moveTo>
                <a:lnTo>
                  <a:pt x="3077140" y="0"/>
                </a:lnTo>
                <a:lnTo>
                  <a:pt x="3077140" y="2926080"/>
                </a:lnTo>
                <a:lnTo>
                  <a:pt x="0" y="29260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1066647" y="2000672"/>
            <a:ext cx="7620305" cy="2836117"/>
          </a:xfrm>
          <a:prstGeom prst="rect">
            <a:avLst/>
          </a:prstGeom>
        </p:spPr>
        <p:txBody>
          <a:bodyPr lIns="0" tIns="0" rIns="0" bIns="0" rtlCol="0" anchor="t">
            <a:spAutoFit/>
          </a:bodyPr>
          <a:lstStyle/>
          <a:p>
            <a:pPr marL="294225" lvl="1" indent="-147113" algn="l">
              <a:lnSpc>
                <a:spcPts val="3292"/>
              </a:lnSpc>
              <a:buFont typeface="Arial"/>
              <a:buChar char="•"/>
            </a:pPr>
            <a:r>
              <a:rPr lang="en-US" sz="2286">
                <a:solidFill>
                  <a:srgbClr val="000000"/>
                </a:solidFill>
                <a:latin typeface="Fredoka"/>
                <a:ea typeface="Fredoka"/>
                <a:cs typeface="Fredoka"/>
                <a:sym typeface="Fredoka"/>
              </a:rPr>
              <a:t>Each week we will choose a Star Student based on the character traits for the month and recognize them as the special helper for the week.</a:t>
            </a:r>
          </a:p>
          <a:p>
            <a:pPr marL="294129" lvl="1" indent="-147064" algn="l">
              <a:lnSpc>
                <a:spcPts val="3292"/>
              </a:lnSpc>
              <a:buFont typeface="Arial"/>
              <a:buChar char="•"/>
            </a:pPr>
            <a:r>
              <a:rPr lang="en-US" sz="2286">
                <a:solidFill>
                  <a:srgbClr val="000000"/>
                </a:solidFill>
                <a:latin typeface="Fredoka"/>
                <a:ea typeface="Fredoka"/>
                <a:cs typeface="Fredoka"/>
                <a:sym typeface="Fredoka"/>
              </a:rPr>
              <a:t>Your child will get to share about themselves and their picture with the class. We will make a poster in class and display it in the hallway as our </a:t>
            </a:r>
          </a:p>
          <a:p>
            <a:pPr algn="l">
              <a:lnSpc>
                <a:spcPts val="3292"/>
              </a:lnSpc>
            </a:pPr>
            <a:r>
              <a:rPr lang="en-US" sz="2286">
                <a:solidFill>
                  <a:srgbClr val="000000"/>
                </a:solidFill>
                <a:latin typeface="Fredoka"/>
                <a:ea typeface="Fredoka"/>
                <a:cs typeface="Fredoka"/>
                <a:sym typeface="Fredoka"/>
              </a:rPr>
              <a:t>    “Star Student.”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grpSp>
        <p:nvGrpSpPr>
          <p:cNvPr id="7" name="Group 7"/>
          <p:cNvGrpSpPr/>
          <p:nvPr/>
        </p:nvGrpSpPr>
        <p:grpSpPr>
          <a:xfrm>
            <a:off x="1542772" y="731520"/>
            <a:ext cx="6668057" cy="1119184"/>
            <a:chOff x="0" y="0"/>
            <a:chExt cx="8890742" cy="1492245"/>
          </a:xfrm>
        </p:grpSpPr>
        <p:sp>
          <p:nvSpPr>
            <p:cNvPr id="8" name="Freeform 8"/>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9" name="TextBox 9"/>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Parent Excuses/Tardies</a:t>
              </a:r>
            </a:p>
          </p:txBody>
        </p:sp>
      </p:grpSp>
      <p:sp>
        <p:nvSpPr>
          <p:cNvPr id="10" name="TextBox 10"/>
          <p:cNvSpPr txBox="1"/>
          <p:nvPr/>
        </p:nvSpPr>
        <p:spPr>
          <a:xfrm>
            <a:off x="883727" y="2041366"/>
            <a:ext cx="8138353" cy="3644823"/>
          </a:xfrm>
          <a:prstGeom prst="rect">
            <a:avLst/>
          </a:prstGeom>
        </p:spPr>
        <p:txBody>
          <a:bodyPr lIns="0" tIns="0" rIns="0" bIns="0" rtlCol="0" anchor="t">
            <a:spAutoFit/>
          </a:bodyPr>
          <a:lstStyle/>
          <a:p>
            <a:pPr marL="268995" lvl="1" indent="-134498" algn="l">
              <a:lnSpc>
                <a:spcPts val="2407"/>
              </a:lnSpc>
              <a:buFont typeface="Arial"/>
              <a:buChar char="•"/>
            </a:pPr>
            <a:r>
              <a:rPr lang="en-US" sz="2090">
                <a:solidFill>
                  <a:srgbClr val="000000"/>
                </a:solidFill>
                <a:latin typeface="Fredoka"/>
                <a:ea typeface="Fredoka"/>
                <a:cs typeface="Fredoka"/>
                <a:sym typeface="Fredoka"/>
              </a:rPr>
              <a:t>Tardies- Parents will need to come in with their ID EVERY time they enter the building. This includes check-ins/checkouts and tardies </a:t>
            </a:r>
          </a:p>
          <a:p>
            <a:pPr marL="268995" lvl="1" indent="-134498" algn="l">
              <a:lnSpc>
                <a:spcPts val="2407"/>
              </a:lnSpc>
              <a:buFont typeface="Arial"/>
              <a:buChar char="•"/>
            </a:pPr>
            <a:r>
              <a:rPr lang="en-US" sz="2090">
                <a:solidFill>
                  <a:srgbClr val="000000"/>
                </a:solidFill>
                <a:latin typeface="Fredoka"/>
                <a:ea typeface="Fredoka"/>
                <a:cs typeface="Fredoka"/>
                <a:sym typeface="Fredoka"/>
              </a:rPr>
              <a:t>If your child misses a day of school, please send in either a parent note or doctor’s note to excuse their absence on the day that they return to school. Please send a note to let us know the circumstances of your child’s absence. Also, if is recommended that your child be fever and/or vomit free for at least 24 hours without medication before returning to school. </a:t>
            </a:r>
          </a:p>
          <a:p>
            <a:pPr marL="268995" lvl="1" indent="-134498" algn="l">
              <a:lnSpc>
                <a:spcPts val="2407"/>
              </a:lnSpc>
              <a:buFont typeface="Arial"/>
              <a:buChar char="•"/>
            </a:pPr>
            <a:r>
              <a:rPr lang="en-US" sz="2090">
                <a:solidFill>
                  <a:srgbClr val="000000"/>
                </a:solidFill>
                <a:latin typeface="Fredoka"/>
                <a:ea typeface="Fredoka"/>
                <a:cs typeface="Fredoka"/>
                <a:sym typeface="Fredoka"/>
              </a:rPr>
              <a:t>We start our day right away, so please try to avoid being tardy as your child will miss valuable instruction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0" y="2154108"/>
            <a:ext cx="9753600" cy="4379670"/>
            <a:chOff x="0" y="0"/>
            <a:chExt cx="13004800" cy="5839561"/>
          </a:xfrm>
        </p:grpSpPr>
        <p:sp>
          <p:nvSpPr>
            <p:cNvPr id="9" name="Freeform 9"/>
            <p:cNvSpPr/>
            <p:nvPr/>
          </p:nvSpPr>
          <p:spPr>
            <a:xfrm>
              <a:off x="0" y="0"/>
              <a:ext cx="13004800" cy="5839587"/>
            </a:xfrm>
            <a:custGeom>
              <a:avLst/>
              <a:gdLst/>
              <a:ahLst/>
              <a:cxnLst/>
              <a:rect l="l" t="t" r="r" b="b"/>
              <a:pathLst>
                <a:path w="13004800" h="5839587">
                  <a:moveTo>
                    <a:pt x="0" y="0"/>
                  </a:moveTo>
                  <a:lnTo>
                    <a:pt x="13004800" y="0"/>
                  </a:lnTo>
                  <a:lnTo>
                    <a:pt x="13004800" y="5839587"/>
                  </a:lnTo>
                  <a:lnTo>
                    <a:pt x="0" y="5839587"/>
                  </a:lnTo>
                  <a:close/>
                </a:path>
              </a:pathLst>
            </a:custGeom>
            <a:solidFill>
              <a:srgbClr val="D4B6F2"/>
            </a:solidFill>
          </p:spPr>
          <p:txBody>
            <a:bodyPr/>
            <a:lstStyle/>
            <a:p>
              <a:endParaRPr lang="en-US"/>
            </a:p>
          </p:txBody>
        </p:sp>
      </p:grpSp>
      <p:grpSp>
        <p:nvGrpSpPr>
          <p:cNvPr id="10" name="Group 10"/>
          <p:cNvGrpSpPr/>
          <p:nvPr/>
        </p:nvGrpSpPr>
        <p:grpSpPr>
          <a:xfrm>
            <a:off x="2994342" y="-1069184"/>
            <a:ext cx="3916838" cy="4726784"/>
            <a:chOff x="0" y="0"/>
            <a:chExt cx="5222451" cy="6302379"/>
          </a:xfrm>
        </p:grpSpPr>
        <p:sp>
          <p:nvSpPr>
            <p:cNvPr id="11" name="Freeform 11"/>
            <p:cNvSpPr/>
            <p:nvPr/>
          </p:nvSpPr>
          <p:spPr>
            <a:xfrm>
              <a:off x="0" y="0"/>
              <a:ext cx="5222451" cy="6302379"/>
            </a:xfrm>
            <a:custGeom>
              <a:avLst/>
              <a:gdLst/>
              <a:ahLst/>
              <a:cxnLst/>
              <a:rect l="l" t="t" r="r" b="b"/>
              <a:pathLst>
                <a:path w="5222451" h="6302379">
                  <a:moveTo>
                    <a:pt x="0" y="0"/>
                  </a:moveTo>
                  <a:lnTo>
                    <a:pt x="5222451" y="0"/>
                  </a:lnTo>
                  <a:lnTo>
                    <a:pt x="5222451" y="6302379"/>
                  </a:lnTo>
                  <a:lnTo>
                    <a:pt x="0" y="6302379"/>
                  </a:lnTo>
                  <a:close/>
                </a:path>
              </a:pathLst>
            </a:custGeom>
            <a:solidFill>
              <a:srgbClr val="000000">
                <a:alpha val="0"/>
              </a:srgbClr>
            </a:solidFill>
          </p:spPr>
          <p:txBody>
            <a:bodyPr/>
            <a:lstStyle/>
            <a:p>
              <a:endParaRPr lang="en-US"/>
            </a:p>
          </p:txBody>
        </p:sp>
        <p:sp>
          <p:nvSpPr>
            <p:cNvPr id="12" name="TextBox 12"/>
            <p:cNvSpPr txBox="1"/>
            <p:nvPr/>
          </p:nvSpPr>
          <p:spPr>
            <a:xfrm>
              <a:off x="0" y="28575"/>
              <a:ext cx="5222451" cy="6273804"/>
            </a:xfrm>
            <a:prstGeom prst="rect">
              <a:avLst/>
            </a:prstGeom>
          </p:spPr>
          <p:txBody>
            <a:bodyPr lIns="0" tIns="0" rIns="0" bIns="0" rtlCol="0" anchor="ctr"/>
            <a:lstStyle/>
            <a:p>
              <a:pPr algn="ctr">
                <a:lnSpc>
                  <a:spcPts val="2880"/>
                </a:lnSpc>
              </a:pPr>
              <a:r>
                <a:rPr lang="en-US" sz="2666" b="1">
                  <a:solidFill>
                    <a:srgbClr val="000000"/>
                  </a:solidFill>
                  <a:latin typeface="Genty Sans"/>
                  <a:ea typeface="Genty Sans"/>
                  <a:cs typeface="Genty Sans"/>
                  <a:sym typeface="Genty Sans"/>
                </a:rPr>
                <a:t>Practice Skills</a:t>
              </a:r>
            </a:p>
            <a:p>
              <a:pPr algn="ctr">
                <a:lnSpc>
                  <a:spcPts val="2880"/>
                </a:lnSpc>
              </a:pPr>
              <a:r>
                <a:rPr lang="en-US" sz="2666" b="1">
                  <a:solidFill>
                    <a:srgbClr val="000000"/>
                  </a:solidFill>
                  <a:latin typeface="Genty Sans"/>
                  <a:ea typeface="Genty Sans"/>
                  <a:cs typeface="Genty Sans"/>
                  <a:sym typeface="Genty Sans"/>
                </a:rPr>
                <a:t>(Homework)</a:t>
              </a:r>
            </a:p>
          </p:txBody>
        </p:sp>
      </p:grpSp>
      <p:grpSp>
        <p:nvGrpSpPr>
          <p:cNvPr id="13" name="Group 13"/>
          <p:cNvGrpSpPr/>
          <p:nvPr/>
        </p:nvGrpSpPr>
        <p:grpSpPr>
          <a:xfrm>
            <a:off x="896293" y="866367"/>
            <a:ext cx="8431169" cy="5558205"/>
            <a:chOff x="0" y="0"/>
            <a:chExt cx="9559995" cy="6302377"/>
          </a:xfrm>
        </p:grpSpPr>
        <p:sp>
          <p:nvSpPr>
            <p:cNvPr id="14" name="Freeform 14"/>
            <p:cNvSpPr/>
            <p:nvPr/>
          </p:nvSpPr>
          <p:spPr>
            <a:xfrm>
              <a:off x="0" y="0"/>
              <a:ext cx="9559995" cy="6302377"/>
            </a:xfrm>
            <a:custGeom>
              <a:avLst/>
              <a:gdLst/>
              <a:ahLst/>
              <a:cxnLst/>
              <a:rect l="l" t="t" r="r" b="b"/>
              <a:pathLst>
                <a:path w="9559995" h="6302377">
                  <a:moveTo>
                    <a:pt x="0" y="0"/>
                  </a:moveTo>
                  <a:lnTo>
                    <a:pt x="9559995" y="0"/>
                  </a:lnTo>
                  <a:lnTo>
                    <a:pt x="9559995" y="6302377"/>
                  </a:lnTo>
                  <a:lnTo>
                    <a:pt x="0" y="6302377"/>
                  </a:lnTo>
                  <a:close/>
                </a:path>
              </a:pathLst>
            </a:custGeom>
            <a:solidFill>
              <a:srgbClr val="000000">
                <a:alpha val="0"/>
              </a:srgbClr>
            </a:solidFill>
          </p:spPr>
          <p:txBody>
            <a:bodyPr/>
            <a:lstStyle/>
            <a:p>
              <a:endParaRPr lang="en-US"/>
            </a:p>
          </p:txBody>
        </p:sp>
        <p:sp>
          <p:nvSpPr>
            <p:cNvPr id="15" name="TextBox 15"/>
            <p:cNvSpPr txBox="1"/>
            <p:nvPr/>
          </p:nvSpPr>
          <p:spPr>
            <a:xfrm>
              <a:off x="0" y="-28575"/>
              <a:ext cx="9559995" cy="6330952"/>
            </a:xfrm>
            <a:prstGeom prst="rect">
              <a:avLst/>
            </a:prstGeom>
          </p:spPr>
          <p:txBody>
            <a:bodyPr lIns="0" tIns="0" rIns="0" bIns="0" rtlCol="0" anchor="ctr"/>
            <a:lstStyle/>
            <a:p>
              <a:pPr algn="l">
                <a:lnSpc>
                  <a:spcPts val="2789"/>
                </a:lnSpc>
              </a:pPr>
              <a:endParaRPr/>
            </a:p>
            <a:p>
              <a:pPr algn="l">
                <a:lnSpc>
                  <a:spcPts val="2789"/>
                </a:lnSpc>
              </a:pPr>
              <a:r>
                <a:rPr lang="en-US" sz="2113">
                  <a:solidFill>
                    <a:srgbClr val="000000"/>
                  </a:solidFill>
                  <a:latin typeface="Fredoka"/>
                  <a:ea typeface="Fredoka"/>
                  <a:cs typeface="Fredoka"/>
                  <a:sym typeface="Fredoka"/>
                </a:rPr>
                <a:t>Homework is not required in kindergarten. Instead, we suggest you read a book as a family each night and discuss the book. </a:t>
              </a:r>
            </a:p>
            <a:p>
              <a:pPr algn="l">
                <a:lnSpc>
                  <a:spcPts val="2789"/>
                </a:lnSpc>
              </a:pPr>
              <a:endParaRPr lang="en-US" sz="2113">
                <a:solidFill>
                  <a:srgbClr val="000000"/>
                </a:solidFill>
                <a:latin typeface="Fredoka"/>
                <a:ea typeface="Fredoka"/>
                <a:cs typeface="Fredoka"/>
                <a:sym typeface="Fredoka"/>
              </a:endParaRPr>
            </a:p>
            <a:p>
              <a:pPr algn="l">
                <a:lnSpc>
                  <a:spcPts val="2789"/>
                </a:lnSpc>
              </a:pPr>
              <a:r>
                <a:rPr lang="en-US" sz="2113">
                  <a:solidFill>
                    <a:srgbClr val="000000"/>
                  </a:solidFill>
                  <a:latin typeface="Fredoka"/>
                  <a:ea typeface="Fredoka"/>
                  <a:cs typeface="Fredoka"/>
                  <a:sym typeface="Fredoka"/>
                </a:rPr>
                <a:t>Technology resources: There are many educational sites on the Paulding County student dashboard page. They may also log in to Clever and use several apps, such as Splash Learn etc. You can use these at home to further enrich your child’s learning.</a:t>
              </a:r>
            </a:p>
            <a:p>
              <a:pPr algn="l">
                <a:lnSpc>
                  <a:spcPts val="2393"/>
                </a:lnSpc>
              </a:pPr>
              <a:endParaRPr lang="en-US" sz="2113">
                <a:solidFill>
                  <a:srgbClr val="000000"/>
                </a:solidFill>
                <a:latin typeface="Fredoka"/>
                <a:ea typeface="Fredoka"/>
                <a:cs typeface="Fredoka"/>
                <a:sym typeface="Fredoka"/>
              </a:endParaRPr>
            </a:p>
          </p:txBody>
        </p:sp>
      </p:grpSp>
      <p:sp>
        <p:nvSpPr>
          <p:cNvPr id="18" name="Freeform 18"/>
          <p:cNvSpPr/>
          <p:nvPr/>
        </p:nvSpPr>
        <p:spPr>
          <a:xfrm>
            <a:off x="4010284" y="4935839"/>
            <a:ext cx="1733032" cy="2146774"/>
          </a:xfrm>
          <a:custGeom>
            <a:avLst/>
            <a:gdLst/>
            <a:ahLst/>
            <a:cxnLst/>
            <a:rect l="l" t="t" r="r" b="b"/>
            <a:pathLst>
              <a:path w="1733032" h="2146774">
                <a:moveTo>
                  <a:pt x="0" y="0"/>
                </a:moveTo>
                <a:lnTo>
                  <a:pt x="1733032" y="0"/>
                </a:lnTo>
                <a:lnTo>
                  <a:pt x="1733032" y="2146774"/>
                </a:lnTo>
                <a:lnTo>
                  <a:pt x="0" y="214677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1542772" y="505865"/>
            <a:ext cx="6668057" cy="1119184"/>
            <a:chOff x="0" y="0"/>
            <a:chExt cx="8890742" cy="1492245"/>
          </a:xfrm>
        </p:grpSpPr>
        <p:sp>
          <p:nvSpPr>
            <p:cNvPr id="9" name="Freeform 9"/>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How do we grade?  </a:t>
              </a:r>
            </a:p>
          </p:txBody>
        </p:sp>
      </p:grpSp>
      <p:sp>
        <p:nvSpPr>
          <p:cNvPr id="11" name="TextBox 11"/>
          <p:cNvSpPr txBox="1"/>
          <p:nvPr/>
        </p:nvSpPr>
        <p:spPr>
          <a:xfrm>
            <a:off x="731520" y="1737487"/>
            <a:ext cx="8595360" cy="4173601"/>
          </a:xfrm>
          <a:prstGeom prst="rect">
            <a:avLst/>
          </a:prstGeom>
        </p:spPr>
        <p:txBody>
          <a:bodyPr lIns="0" tIns="0" rIns="0" bIns="0" rtlCol="0" anchor="t">
            <a:spAutoFit/>
          </a:bodyPr>
          <a:lstStyle/>
          <a:p>
            <a:pPr marL="274545" lvl="1" indent="-137273" algn="l">
              <a:lnSpc>
                <a:spcPts val="3071"/>
              </a:lnSpc>
              <a:buFont typeface="Arial"/>
              <a:buChar char="•"/>
            </a:pPr>
            <a:r>
              <a:rPr lang="en-US" sz="2133">
                <a:solidFill>
                  <a:srgbClr val="000000"/>
                </a:solidFill>
                <a:latin typeface="Fredoka"/>
                <a:ea typeface="Fredoka"/>
                <a:cs typeface="Fredoka"/>
                <a:sym typeface="Fredoka"/>
              </a:rPr>
              <a:t>Our report card is found in Parent Portal. Students will receive quarterly report cards each 9 weeks. Teachers will offer parent teacher conferences in October and March, but will continuously communicate and send home student work in Wednesday folders.</a:t>
            </a:r>
          </a:p>
          <a:p>
            <a:pPr marL="274545" lvl="1" indent="-137273" algn="l">
              <a:lnSpc>
                <a:spcPts val="3071"/>
              </a:lnSpc>
              <a:buFont typeface="Arial"/>
              <a:buChar char="•"/>
            </a:pPr>
            <a:r>
              <a:rPr lang="en-US" sz="2133">
                <a:solidFill>
                  <a:srgbClr val="000000"/>
                </a:solidFill>
                <a:latin typeface="Fredoka"/>
                <a:ea typeface="Fredoka"/>
                <a:cs typeface="Fredoka"/>
                <a:sym typeface="Fredoka"/>
              </a:rPr>
              <a:t>If you do not have a parent portal account set up at this time, please e-mail: portal@Paulding.k12.ga.us</a:t>
            </a:r>
          </a:p>
          <a:p>
            <a:pPr marL="274545" lvl="1" indent="-137273" algn="l">
              <a:lnSpc>
                <a:spcPts val="3071"/>
              </a:lnSpc>
              <a:buFont typeface="Arial"/>
              <a:buChar char="•"/>
            </a:pPr>
            <a:r>
              <a:rPr lang="en-US" sz="2133">
                <a:solidFill>
                  <a:srgbClr val="000000"/>
                </a:solidFill>
                <a:latin typeface="Fredoka"/>
                <a:ea typeface="Fredoka"/>
                <a:cs typeface="Fredoka"/>
                <a:sym typeface="Fredoka"/>
              </a:rPr>
              <a:t>We assess individually with an observational and hands on approach as well as written assessments. </a:t>
            </a:r>
          </a:p>
          <a:p>
            <a:pPr marL="274545" lvl="1" indent="-137273" algn="l">
              <a:lnSpc>
                <a:spcPts val="3071"/>
              </a:lnSpc>
              <a:buFont typeface="Arial"/>
              <a:buChar char="•"/>
            </a:pPr>
            <a:r>
              <a:rPr lang="en-US" sz="2133">
                <a:solidFill>
                  <a:srgbClr val="000000"/>
                </a:solidFill>
                <a:latin typeface="Fredoka"/>
                <a:ea typeface="Fredoka"/>
                <a:cs typeface="Fredoka"/>
                <a:sym typeface="Fredoka"/>
              </a:rPr>
              <a:t>If you would like to preview the standards we will learn this year, please visit </a:t>
            </a:r>
            <a:r>
              <a:rPr lang="en-US" sz="2133" u="sng">
                <a:solidFill>
                  <a:srgbClr val="000000"/>
                </a:solidFill>
                <a:latin typeface="Fredoka"/>
                <a:ea typeface="Fredoka"/>
                <a:cs typeface="Fredoka"/>
                <a:sym typeface="Fredoka"/>
                <a:hlinkClick r:id="rId4" tooltip="http://www.georgiastandards.org/"/>
              </a:rPr>
              <a:t>www.georgiastandards.org</a:t>
            </a:r>
            <a:r>
              <a:rPr lang="en-US" sz="2133">
                <a:solidFill>
                  <a:srgbClr val="000000"/>
                </a:solidFill>
                <a:latin typeface="Fredoka"/>
                <a:ea typeface="Fredoka"/>
                <a:cs typeface="Fredoka"/>
                <a:sym typeface="Fredoka"/>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641324" y="0"/>
            <a:ext cx="8470953" cy="1944919"/>
            <a:chOff x="0" y="0"/>
            <a:chExt cx="11294604" cy="2593225"/>
          </a:xfrm>
        </p:grpSpPr>
        <p:sp>
          <p:nvSpPr>
            <p:cNvPr id="9" name="Freeform 9"/>
            <p:cNvSpPr/>
            <p:nvPr/>
          </p:nvSpPr>
          <p:spPr>
            <a:xfrm>
              <a:off x="0" y="0"/>
              <a:ext cx="11294604" cy="2593225"/>
            </a:xfrm>
            <a:custGeom>
              <a:avLst/>
              <a:gdLst/>
              <a:ahLst/>
              <a:cxnLst/>
              <a:rect l="l" t="t" r="r" b="b"/>
              <a:pathLst>
                <a:path w="11294604" h="2593225">
                  <a:moveTo>
                    <a:pt x="0" y="0"/>
                  </a:moveTo>
                  <a:lnTo>
                    <a:pt x="11294604" y="0"/>
                  </a:lnTo>
                  <a:lnTo>
                    <a:pt x="11294604" y="2593225"/>
                  </a:lnTo>
                  <a:lnTo>
                    <a:pt x="0" y="2593225"/>
                  </a:lnTo>
                  <a:close/>
                </a:path>
              </a:pathLst>
            </a:custGeom>
            <a:solidFill>
              <a:srgbClr val="000000">
                <a:alpha val="0"/>
              </a:srgbClr>
            </a:solidFill>
          </p:spPr>
          <p:txBody>
            <a:bodyPr/>
            <a:lstStyle/>
            <a:p>
              <a:endParaRPr lang="en-US"/>
            </a:p>
          </p:txBody>
        </p:sp>
        <p:sp>
          <p:nvSpPr>
            <p:cNvPr id="10" name="TextBox 10"/>
            <p:cNvSpPr txBox="1"/>
            <p:nvPr/>
          </p:nvSpPr>
          <p:spPr>
            <a:xfrm>
              <a:off x="0" y="47625"/>
              <a:ext cx="11294604" cy="2545600"/>
            </a:xfrm>
            <a:prstGeom prst="rect">
              <a:avLst/>
            </a:prstGeom>
          </p:spPr>
          <p:txBody>
            <a:bodyPr lIns="0" tIns="0" rIns="0" bIns="0" rtlCol="0" anchor="ctr"/>
            <a:lstStyle/>
            <a:p>
              <a:pPr algn="ctr">
                <a:lnSpc>
                  <a:spcPts val="4289"/>
                </a:lnSpc>
              </a:pPr>
              <a:r>
                <a:rPr lang="en-US" sz="3971">
                  <a:solidFill>
                    <a:srgbClr val="000000"/>
                  </a:solidFill>
                  <a:latin typeface="Fredoka"/>
                  <a:ea typeface="Fredoka"/>
                  <a:cs typeface="Fredoka"/>
                  <a:sym typeface="Fredoka"/>
                </a:rPr>
                <a:t>GKIDS</a:t>
              </a:r>
            </a:p>
            <a:p>
              <a:pPr algn="ctr">
                <a:lnSpc>
                  <a:spcPts val="2630"/>
                </a:lnSpc>
              </a:pPr>
              <a:r>
                <a:rPr lang="en-US" sz="2435">
                  <a:solidFill>
                    <a:srgbClr val="000000"/>
                  </a:solidFill>
                  <a:latin typeface="Fredoka"/>
                  <a:ea typeface="Fredoka"/>
                  <a:cs typeface="Fredoka"/>
                  <a:sym typeface="Fredoka"/>
                </a:rPr>
                <a:t>(Georgia Kindergarten Inventory of Developing Skills)</a:t>
              </a:r>
            </a:p>
          </p:txBody>
        </p:sp>
      </p:grpSp>
      <p:sp>
        <p:nvSpPr>
          <p:cNvPr id="11" name="TextBox 11"/>
          <p:cNvSpPr txBox="1"/>
          <p:nvPr/>
        </p:nvSpPr>
        <p:spPr>
          <a:xfrm>
            <a:off x="604966" y="1996389"/>
            <a:ext cx="8543669" cy="4651277"/>
          </a:xfrm>
          <a:prstGeom prst="rect">
            <a:avLst/>
          </a:prstGeom>
        </p:spPr>
        <p:txBody>
          <a:bodyPr lIns="0" tIns="0" rIns="0" bIns="0" rtlCol="0" anchor="t">
            <a:spAutoFit/>
          </a:bodyPr>
          <a:lstStyle/>
          <a:p>
            <a:pPr marL="278922" lvl="1" indent="-139461" algn="l">
              <a:lnSpc>
                <a:spcPts val="2496"/>
              </a:lnSpc>
              <a:buFont typeface="Arial"/>
              <a:buChar char="•"/>
            </a:pPr>
            <a:r>
              <a:rPr lang="en-US" sz="2167">
                <a:solidFill>
                  <a:srgbClr val="000000"/>
                </a:solidFill>
                <a:latin typeface="Fredoka"/>
                <a:ea typeface="Fredoka"/>
                <a:cs typeface="Fredoka"/>
                <a:sym typeface="Fredoka"/>
              </a:rPr>
              <a:t>GKIDS is a year-long, performance-based assessment aligned to the state mandated content standards.</a:t>
            </a:r>
          </a:p>
          <a:p>
            <a:pPr marL="278922" lvl="1" indent="-139461" algn="l">
              <a:lnSpc>
                <a:spcPts val="2496"/>
              </a:lnSpc>
              <a:buFont typeface="Arial"/>
              <a:buChar char="•"/>
            </a:pPr>
            <a:r>
              <a:rPr lang="en-US" sz="2167">
                <a:solidFill>
                  <a:srgbClr val="000000"/>
                </a:solidFill>
                <a:latin typeface="Fredoka"/>
                <a:ea typeface="Fredoka"/>
                <a:cs typeface="Fredoka"/>
                <a:sym typeface="Fredoka"/>
              </a:rPr>
              <a:t>GKIDS is aligned to the state's mandated content standards in English Language Arts, Mathematics, Science, and Social Studies. </a:t>
            </a:r>
          </a:p>
          <a:p>
            <a:pPr marL="278830" lvl="1" indent="-139415" algn="l">
              <a:lnSpc>
                <a:spcPts val="2496"/>
              </a:lnSpc>
              <a:buFont typeface="Arial"/>
              <a:buChar char="•"/>
            </a:pPr>
            <a:r>
              <a:rPr lang="en-US" sz="2167">
                <a:solidFill>
                  <a:srgbClr val="000000"/>
                </a:solidFill>
                <a:latin typeface="Fredoka"/>
                <a:ea typeface="Fredoka"/>
                <a:cs typeface="Fredoka"/>
                <a:sym typeface="Fredoka"/>
              </a:rPr>
              <a:t>ELA and MATH standards will be assessed using two to five performance levels for each element.</a:t>
            </a:r>
          </a:p>
          <a:p>
            <a:pPr algn="l">
              <a:lnSpc>
                <a:spcPts val="2496"/>
              </a:lnSpc>
            </a:pPr>
            <a:endParaRPr lang="en-US" sz="2167">
              <a:solidFill>
                <a:srgbClr val="000000"/>
              </a:solidFill>
              <a:latin typeface="Fredoka"/>
              <a:ea typeface="Fredoka"/>
              <a:cs typeface="Fredoka"/>
              <a:sym typeface="Fredoka"/>
            </a:endParaRPr>
          </a:p>
          <a:p>
            <a:pPr marL="278922" lvl="1" indent="-139461" algn="ctr">
              <a:lnSpc>
                <a:spcPts val="2496"/>
              </a:lnSpc>
            </a:pPr>
            <a:r>
              <a:rPr lang="en-US" sz="2167">
                <a:solidFill>
                  <a:srgbClr val="000000"/>
                </a:solidFill>
                <a:latin typeface="Fredoka"/>
                <a:ea typeface="Fredoka"/>
                <a:cs typeface="Fredoka"/>
                <a:sym typeface="Fredoka"/>
              </a:rPr>
              <a:t>Not Yet Demonstrated</a:t>
            </a:r>
          </a:p>
          <a:p>
            <a:pPr marL="278922" lvl="1" indent="-139461" algn="ctr">
              <a:lnSpc>
                <a:spcPts val="2496"/>
              </a:lnSpc>
            </a:pPr>
            <a:r>
              <a:rPr lang="en-US" sz="2167">
                <a:solidFill>
                  <a:srgbClr val="000000"/>
                </a:solidFill>
                <a:latin typeface="Fredoka"/>
                <a:ea typeface="Fredoka"/>
                <a:cs typeface="Fredoka"/>
                <a:sym typeface="Fredoka"/>
              </a:rPr>
              <a:t>Emerging</a:t>
            </a:r>
          </a:p>
          <a:p>
            <a:pPr marL="278922" lvl="1" indent="-139461" algn="ctr">
              <a:lnSpc>
                <a:spcPts val="2496"/>
              </a:lnSpc>
            </a:pPr>
            <a:r>
              <a:rPr lang="en-US" sz="2167">
                <a:solidFill>
                  <a:srgbClr val="000000"/>
                </a:solidFill>
                <a:latin typeface="Fredoka"/>
                <a:ea typeface="Fredoka"/>
                <a:cs typeface="Fredoka"/>
                <a:sym typeface="Fredoka"/>
              </a:rPr>
              <a:t>Developing</a:t>
            </a:r>
          </a:p>
          <a:p>
            <a:pPr marL="278922" lvl="1" indent="-139461" algn="ctr">
              <a:lnSpc>
                <a:spcPts val="2496"/>
              </a:lnSpc>
            </a:pPr>
            <a:r>
              <a:rPr lang="en-US" sz="2167">
                <a:solidFill>
                  <a:srgbClr val="000000"/>
                </a:solidFill>
                <a:latin typeface="Fredoka"/>
                <a:ea typeface="Fredoka"/>
                <a:cs typeface="Fredoka"/>
                <a:sym typeface="Fredoka"/>
              </a:rPr>
              <a:t>Demonstrating the Standard</a:t>
            </a:r>
          </a:p>
          <a:p>
            <a:pPr marL="278922" lvl="1" indent="-139461" algn="ctr">
              <a:lnSpc>
                <a:spcPts val="2496"/>
              </a:lnSpc>
            </a:pPr>
            <a:r>
              <a:rPr lang="en-US" sz="2167">
                <a:solidFill>
                  <a:srgbClr val="000000"/>
                </a:solidFill>
                <a:latin typeface="Fredoka"/>
                <a:ea typeface="Fredoka"/>
                <a:cs typeface="Fredoka"/>
                <a:sym typeface="Fredoka"/>
              </a:rPr>
              <a:t>Exceeding the Standard</a:t>
            </a:r>
          </a:p>
          <a:p>
            <a:pPr marL="253184" lvl="1" indent="-126592" algn="l">
              <a:lnSpc>
                <a:spcPts val="2266"/>
              </a:lnSpc>
            </a:pPr>
            <a:endParaRPr lang="en-US" sz="2167">
              <a:solidFill>
                <a:srgbClr val="000000"/>
              </a:solidFill>
              <a:latin typeface="Fredoka"/>
              <a:ea typeface="Fredoka"/>
              <a:cs typeface="Fredoka"/>
              <a:sym typeface="Fredoka"/>
            </a:endParaRPr>
          </a:p>
          <a:p>
            <a:pPr marL="253184" lvl="1" indent="-126592" algn="l">
              <a:lnSpc>
                <a:spcPts val="2266"/>
              </a:lnSpc>
            </a:pPr>
            <a:endParaRPr lang="en-US" sz="2167">
              <a:solidFill>
                <a:srgbClr val="000000"/>
              </a:solidFill>
              <a:latin typeface="Fredoka"/>
              <a:ea typeface="Fredoka"/>
              <a:cs typeface="Fredoka"/>
              <a:sym typeface="Fredok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2052351" y="731520"/>
            <a:ext cx="5995751" cy="1119184"/>
            <a:chOff x="0" y="0"/>
            <a:chExt cx="7994335" cy="1492245"/>
          </a:xfrm>
        </p:grpSpPr>
        <p:sp>
          <p:nvSpPr>
            <p:cNvPr id="9" name="Freeform 9"/>
            <p:cNvSpPr/>
            <p:nvPr/>
          </p:nvSpPr>
          <p:spPr>
            <a:xfrm>
              <a:off x="0" y="0"/>
              <a:ext cx="7994335" cy="1492245"/>
            </a:xfrm>
            <a:custGeom>
              <a:avLst/>
              <a:gdLst/>
              <a:ahLst/>
              <a:cxnLst/>
              <a:rect l="l" t="t" r="r" b="b"/>
              <a:pathLst>
                <a:path w="7994335" h="1492245">
                  <a:moveTo>
                    <a:pt x="0" y="0"/>
                  </a:moveTo>
                  <a:lnTo>
                    <a:pt x="7994335" y="0"/>
                  </a:lnTo>
                  <a:lnTo>
                    <a:pt x="7994335"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28575"/>
              <a:ext cx="7994335" cy="1463670"/>
            </a:xfrm>
            <a:prstGeom prst="rect">
              <a:avLst/>
            </a:prstGeom>
          </p:spPr>
          <p:txBody>
            <a:bodyPr lIns="0" tIns="0" rIns="0" bIns="0" rtlCol="0" anchor="ctr"/>
            <a:lstStyle/>
            <a:p>
              <a:pPr algn="ctr">
                <a:lnSpc>
                  <a:spcPts val="3398"/>
                </a:lnSpc>
              </a:pPr>
              <a:r>
                <a:rPr lang="en-US" sz="3146">
                  <a:solidFill>
                    <a:srgbClr val="000000"/>
                  </a:solidFill>
                  <a:latin typeface="Genty Sans"/>
                  <a:ea typeface="Genty Sans"/>
                  <a:cs typeface="Genty Sans"/>
                  <a:sym typeface="Genty Sans"/>
                </a:rPr>
                <a:t>Reading </a:t>
              </a:r>
              <a:r>
                <a:rPr lang="en-US" sz="3146" b="1">
                  <a:solidFill>
                    <a:srgbClr val="000000"/>
                  </a:solidFill>
                  <a:latin typeface="Genty Sans"/>
                  <a:ea typeface="Genty Sans"/>
                  <a:cs typeface="Genty Sans"/>
                  <a:sym typeface="Genty Sans"/>
                </a:rPr>
                <a:t>DI Groups</a:t>
              </a:r>
            </a:p>
            <a:p>
              <a:pPr algn="ctr">
                <a:lnSpc>
                  <a:spcPts val="3398"/>
                </a:lnSpc>
              </a:pPr>
              <a:r>
                <a:rPr lang="en-US" sz="3146" b="1">
                  <a:solidFill>
                    <a:srgbClr val="000000"/>
                  </a:solidFill>
                  <a:latin typeface="Genty Sans"/>
                  <a:ea typeface="Genty Sans"/>
                  <a:cs typeface="Genty Sans"/>
                  <a:sym typeface="Genty Sans"/>
                </a:rPr>
                <a:t>(Differentiated Instruction)</a:t>
              </a:r>
            </a:p>
          </p:txBody>
        </p:sp>
      </p:grpSp>
      <p:sp>
        <p:nvSpPr>
          <p:cNvPr id="11" name="Freeform 11"/>
          <p:cNvSpPr/>
          <p:nvPr/>
        </p:nvSpPr>
        <p:spPr>
          <a:xfrm>
            <a:off x="3424125" y="4172256"/>
            <a:ext cx="2905349" cy="2062798"/>
          </a:xfrm>
          <a:custGeom>
            <a:avLst/>
            <a:gdLst/>
            <a:ahLst/>
            <a:cxnLst/>
            <a:rect l="l" t="t" r="r" b="b"/>
            <a:pathLst>
              <a:path w="2905349" h="2062798">
                <a:moveTo>
                  <a:pt x="0" y="0"/>
                </a:moveTo>
                <a:lnTo>
                  <a:pt x="2905350" y="0"/>
                </a:lnTo>
                <a:lnTo>
                  <a:pt x="2905350" y="2062798"/>
                </a:lnTo>
                <a:lnTo>
                  <a:pt x="0" y="2062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959881" y="1930021"/>
            <a:ext cx="8434803" cy="3000693"/>
          </a:xfrm>
          <a:prstGeom prst="rect">
            <a:avLst/>
          </a:prstGeom>
        </p:spPr>
        <p:txBody>
          <a:bodyPr lIns="0" tIns="0" rIns="0" bIns="0" rtlCol="0" anchor="t">
            <a:spAutoFit/>
          </a:bodyPr>
          <a:lstStyle/>
          <a:p>
            <a:pPr algn="l">
              <a:lnSpc>
                <a:spcPts val="3069"/>
              </a:lnSpc>
            </a:pPr>
            <a:r>
              <a:rPr lang="en-US" sz="2325" dirty="0">
                <a:solidFill>
                  <a:srgbClr val="000000"/>
                </a:solidFill>
                <a:latin typeface="Fredoka"/>
                <a:ea typeface="Fredoka"/>
                <a:cs typeface="Fredoka"/>
                <a:sym typeface="Fredoka"/>
              </a:rPr>
              <a:t>What is a Reading DI group?</a:t>
            </a:r>
          </a:p>
          <a:p>
            <a:pPr algn="l">
              <a:lnSpc>
                <a:spcPts val="3069"/>
              </a:lnSpc>
            </a:pPr>
            <a:endParaRPr lang="en-US" sz="2325" dirty="0">
              <a:solidFill>
                <a:srgbClr val="000000"/>
              </a:solidFill>
              <a:latin typeface="Fredoka"/>
              <a:ea typeface="Fredoka"/>
              <a:cs typeface="Fredoka"/>
              <a:sym typeface="Fredoka"/>
            </a:endParaRPr>
          </a:p>
          <a:p>
            <a:pPr marL="299283" lvl="1" indent="-149642" algn="l">
              <a:lnSpc>
                <a:spcPts val="3069"/>
              </a:lnSpc>
              <a:buFont typeface="Arial"/>
              <a:buChar char="•"/>
            </a:pPr>
            <a:r>
              <a:rPr lang="en-US" sz="2325" dirty="0">
                <a:solidFill>
                  <a:srgbClr val="000000"/>
                </a:solidFill>
                <a:latin typeface="Fredoka"/>
                <a:ea typeface="Fredoka"/>
                <a:cs typeface="Fredoka"/>
                <a:sym typeface="Fredoka"/>
              </a:rPr>
              <a:t>Small group instruction</a:t>
            </a:r>
          </a:p>
          <a:p>
            <a:pPr marL="299283" lvl="1" indent="-149642" algn="l">
              <a:lnSpc>
                <a:spcPts val="3069"/>
              </a:lnSpc>
              <a:buFont typeface="Arial"/>
              <a:buChar char="•"/>
            </a:pPr>
            <a:r>
              <a:rPr lang="en-US" sz="2325" dirty="0">
                <a:solidFill>
                  <a:srgbClr val="000000"/>
                </a:solidFill>
                <a:latin typeface="Fredoka"/>
                <a:ea typeface="Fredoka"/>
                <a:cs typeface="Fredoka"/>
                <a:sym typeface="Fredoka"/>
              </a:rPr>
              <a:t>Based upon student’s needs</a:t>
            </a:r>
          </a:p>
          <a:p>
            <a:pPr marL="299283" lvl="1" indent="-149642" algn="l">
              <a:lnSpc>
                <a:spcPts val="3069"/>
              </a:lnSpc>
              <a:buFont typeface="Arial"/>
              <a:buChar char="•"/>
            </a:pPr>
            <a:r>
              <a:rPr lang="en-US" sz="2325" dirty="0">
                <a:solidFill>
                  <a:srgbClr val="000000"/>
                </a:solidFill>
                <a:latin typeface="Fredoka"/>
                <a:ea typeface="Fredoka"/>
                <a:cs typeface="Fredoka"/>
                <a:sym typeface="Fredoka"/>
              </a:rPr>
              <a:t>Phonics, fluency, handwriting and comprehension based</a:t>
            </a:r>
          </a:p>
          <a:p>
            <a:pPr marL="260676" lvl="1" indent="-130338" algn="l">
              <a:lnSpc>
                <a:spcPts val="2673"/>
              </a:lnSpc>
            </a:pPr>
            <a:r>
              <a:rPr lang="en-US" sz="2025" dirty="0">
                <a:solidFill>
                  <a:srgbClr val="000000"/>
                </a:solidFill>
                <a:latin typeface="Fredoka"/>
                <a:ea typeface="Fredoka"/>
                <a:cs typeface="Fredoka"/>
                <a:sym typeface="Fredoka"/>
              </a:rPr>
              <a:t>                 </a:t>
            </a:r>
          </a:p>
          <a:p>
            <a:pPr marL="260676" lvl="1" indent="-130338" algn="l">
              <a:lnSpc>
                <a:spcPts val="2673"/>
              </a:lnSpc>
            </a:pPr>
            <a:endParaRPr lang="en-US" sz="2025" dirty="0">
              <a:solidFill>
                <a:srgbClr val="000000"/>
              </a:solidFill>
              <a:latin typeface="Fredoka"/>
              <a:ea typeface="Fredoka"/>
              <a:cs typeface="Fredoka"/>
              <a:sym typeface="Fredoka"/>
            </a:endParaRPr>
          </a:p>
          <a:p>
            <a:pPr marL="260676" lvl="1" indent="-130338" algn="l">
              <a:lnSpc>
                <a:spcPts val="2673"/>
              </a:lnSpc>
            </a:pPr>
            <a:endParaRPr lang="en-US" sz="2025" dirty="0">
              <a:solidFill>
                <a:srgbClr val="000000"/>
              </a:solidFill>
              <a:latin typeface="Fredoka"/>
              <a:ea typeface="Fredoka"/>
              <a:cs typeface="Fredoka"/>
              <a:sym typeface="Fredok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grpSp>
        <p:nvGrpSpPr>
          <p:cNvPr id="7" name="Group 7"/>
          <p:cNvGrpSpPr/>
          <p:nvPr/>
        </p:nvGrpSpPr>
        <p:grpSpPr>
          <a:xfrm>
            <a:off x="1542772" y="464419"/>
            <a:ext cx="6668057" cy="1119184"/>
            <a:chOff x="0" y="0"/>
            <a:chExt cx="8890742" cy="1492245"/>
          </a:xfrm>
        </p:grpSpPr>
        <p:sp>
          <p:nvSpPr>
            <p:cNvPr id="8" name="Freeform 8"/>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9" name="TextBox 9"/>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Math Standards</a:t>
              </a:r>
            </a:p>
          </p:txBody>
        </p:sp>
      </p:grpSp>
      <p:sp>
        <p:nvSpPr>
          <p:cNvPr id="10" name="TextBox 10"/>
          <p:cNvSpPr txBox="1"/>
          <p:nvPr/>
        </p:nvSpPr>
        <p:spPr>
          <a:xfrm>
            <a:off x="731520" y="1495273"/>
            <a:ext cx="8543539" cy="4277029"/>
          </a:xfrm>
          <a:prstGeom prst="rect">
            <a:avLst/>
          </a:prstGeom>
        </p:spPr>
        <p:txBody>
          <a:bodyPr lIns="0" tIns="0" rIns="0" bIns="0" rtlCol="0" anchor="t">
            <a:spAutoFit/>
          </a:bodyPr>
          <a:lstStyle/>
          <a:p>
            <a:pPr marL="280231" lvl="1" indent="-140116" algn="l">
              <a:lnSpc>
                <a:spcPts val="3135"/>
              </a:lnSpc>
              <a:buFont typeface="Arial"/>
              <a:buChar char="•"/>
            </a:pPr>
            <a:r>
              <a:rPr lang="en-US" sz="2177">
                <a:solidFill>
                  <a:srgbClr val="000000"/>
                </a:solidFill>
                <a:latin typeface="Fredoka"/>
                <a:ea typeface="Fredoka"/>
                <a:cs typeface="Fredoka"/>
                <a:sym typeface="Fredoka"/>
              </a:rPr>
              <a:t> Know number names and the count sequence (1-100 by 1s and 10’s).</a:t>
            </a:r>
          </a:p>
          <a:p>
            <a:pPr marL="280231" lvl="1" indent="-140116" algn="l">
              <a:lnSpc>
                <a:spcPts val="3135"/>
              </a:lnSpc>
              <a:buFont typeface="Arial"/>
              <a:buChar char="•"/>
            </a:pPr>
            <a:r>
              <a:rPr lang="en-US" sz="2177">
                <a:solidFill>
                  <a:srgbClr val="000000"/>
                </a:solidFill>
                <a:latin typeface="Fredoka"/>
                <a:ea typeface="Fredoka"/>
                <a:cs typeface="Fredoka"/>
                <a:sym typeface="Fredoka"/>
              </a:rPr>
              <a:t>Count to tell the number of objects. </a:t>
            </a:r>
          </a:p>
          <a:p>
            <a:pPr marL="280231" lvl="1" indent="-140116" algn="l">
              <a:lnSpc>
                <a:spcPts val="3135"/>
              </a:lnSpc>
              <a:buFont typeface="Arial"/>
              <a:buChar char="•"/>
            </a:pPr>
            <a:r>
              <a:rPr lang="en-US" sz="2177">
                <a:solidFill>
                  <a:srgbClr val="000000"/>
                </a:solidFill>
                <a:latin typeface="Fredoka"/>
                <a:ea typeface="Fredoka"/>
                <a:cs typeface="Fredoka"/>
                <a:sym typeface="Fredoka"/>
              </a:rPr>
              <a:t> Understand addition as putting together and adding to and understand subtraction as taking apart and taking from. </a:t>
            </a:r>
          </a:p>
          <a:p>
            <a:pPr marL="280231" lvl="1" indent="-140116" algn="l">
              <a:lnSpc>
                <a:spcPts val="3135"/>
              </a:lnSpc>
              <a:buFont typeface="Arial"/>
              <a:buChar char="•"/>
            </a:pPr>
            <a:r>
              <a:rPr lang="en-US" sz="2177">
                <a:solidFill>
                  <a:srgbClr val="000000"/>
                </a:solidFill>
                <a:latin typeface="Fredoka"/>
                <a:ea typeface="Fredoka"/>
                <a:cs typeface="Fredoka"/>
                <a:sym typeface="Fredoka"/>
              </a:rPr>
              <a:t>Work with numbers 11–19 to gain foundations for place value. </a:t>
            </a:r>
          </a:p>
          <a:p>
            <a:pPr marL="280231" lvl="1" indent="-140116" algn="l">
              <a:lnSpc>
                <a:spcPts val="3135"/>
              </a:lnSpc>
              <a:buFont typeface="Arial"/>
              <a:buChar char="•"/>
            </a:pPr>
            <a:r>
              <a:rPr lang="en-US" sz="2177">
                <a:solidFill>
                  <a:srgbClr val="000000"/>
                </a:solidFill>
                <a:latin typeface="Fredoka"/>
                <a:ea typeface="Fredoka"/>
                <a:cs typeface="Fredoka"/>
                <a:sym typeface="Fredoka"/>
              </a:rPr>
              <a:t> Describe and compare measurable attributes. </a:t>
            </a:r>
          </a:p>
          <a:p>
            <a:pPr marL="280231" lvl="1" indent="-140116" algn="l">
              <a:lnSpc>
                <a:spcPts val="3135"/>
              </a:lnSpc>
              <a:buFont typeface="Arial"/>
              <a:buChar char="•"/>
            </a:pPr>
            <a:r>
              <a:rPr lang="en-US" sz="2177">
                <a:solidFill>
                  <a:srgbClr val="000000"/>
                </a:solidFill>
                <a:latin typeface="Fredoka"/>
                <a:ea typeface="Fredoka"/>
                <a:cs typeface="Fredoka"/>
                <a:sym typeface="Fredoka"/>
              </a:rPr>
              <a:t>Classify objects and count the number of objects in categories. </a:t>
            </a:r>
          </a:p>
          <a:p>
            <a:pPr marL="280231" lvl="1" indent="-140116" algn="l">
              <a:lnSpc>
                <a:spcPts val="3135"/>
              </a:lnSpc>
              <a:buFont typeface="Arial"/>
              <a:buChar char="•"/>
            </a:pPr>
            <a:r>
              <a:rPr lang="en-US" sz="2177">
                <a:solidFill>
                  <a:srgbClr val="000000"/>
                </a:solidFill>
                <a:latin typeface="Fredoka"/>
                <a:ea typeface="Fredoka"/>
                <a:cs typeface="Fredoka"/>
                <a:sym typeface="Fredoka"/>
              </a:rPr>
              <a:t> Identify and describe shapes. </a:t>
            </a:r>
          </a:p>
          <a:p>
            <a:pPr marL="280231" lvl="1" indent="-140116" algn="l">
              <a:lnSpc>
                <a:spcPts val="3135"/>
              </a:lnSpc>
              <a:buFont typeface="Arial"/>
              <a:buChar char="•"/>
            </a:pPr>
            <a:r>
              <a:rPr lang="en-US" sz="2177">
                <a:solidFill>
                  <a:srgbClr val="000000"/>
                </a:solidFill>
                <a:latin typeface="Fredoka"/>
                <a:ea typeface="Fredoka"/>
                <a:cs typeface="Fredoka"/>
                <a:sym typeface="Fredoka"/>
              </a:rPr>
              <a:t>Analyze, compare, create, and compose shapes.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452915" y="959472"/>
            <a:ext cx="3854925" cy="4910666"/>
            <a:chOff x="0" y="0"/>
            <a:chExt cx="5139900" cy="6547554"/>
          </a:xfrm>
        </p:grpSpPr>
        <p:sp>
          <p:nvSpPr>
            <p:cNvPr id="9" name="Freeform 9"/>
            <p:cNvSpPr/>
            <p:nvPr/>
          </p:nvSpPr>
          <p:spPr>
            <a:xfrm>
              <a:off x="0" y="0"/>
              <a:ext cx="5139900" cy="6547554"/>
            </a:xfrm>
            <a:custGeom>
              <a:avLst/>
              <a:gdLst/>
              <a:ahLst/>
              <a:cxnLst/>
              <a:rect l="l" t="t" r="r" b="b"/>
              <a:pathLst>
                <a:path w="5139900" h="6547554">
                  <a:moveTo>
                    <a:pt x="0" y="0"/>
                  </a:moveTo>
                  <a:lnTo>
                    <a:pt x="5139900" y="0"/>
                  </a:lnTo>
                  <a:lnTo>
                    <a:pt x="5139900" y="6547554"/>
                  </a:lnTo>
                  <a:lnTo>
                    <a:pt x="0" y="6547554"/>
                  </a:lnTo>
                  <a:close/>
                </a:path>
              </a:pathLst>
            </a:custGeom>
            <a:solidFill>
              <a:srgbClr val="000000">
                <a:alpha val="0"/>
              </a:srgbClr>
            </a:solidFill>
          </p:spPr>
          <p:txBody>
            <a:bodyPr/>
            <a:lstStyle/>
            <a:p>
              <a:endParaRPr lang="en-US"/>
            </a:p>
          </p:txBody>
        </p:sp>
        <p:sp>
          <p:nvSpPr>
            <p:cNvPr id="10" name="TextBox 10"/>
            <p:cNvSpPr txBox="1"/>
            <p:nvPr/>
          </p:nvSpPr>
          <p:spPr>
            <a:xfrm>
              <a:off x="0" y="47625"/>
              <a:ext cx="5139900" cy="6499929"/>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Kindergarten</a:t>
              </a:r>
            </a:p>
            <a:p>
              <a:pPr algn="ctr">
                <a:lnSpc>
                  <a:spcPts val="3686"/>
                </a:lnSpc>
              </a:pPr>
              <a:r>
                <a:rPr lang="en-US" sz="3413">
                  <a:solidFill>
                    <a:srgbClr val="000000"/>
                  </a:solidFill>
                  <a:latin typeface="Fredoka"/>
                  <a:ea typeface="Fredoka"/>
                  <a:cs typeface="Fredoka"/>
                  <a:sym typeface="Fredoka"/>
                </a:rPr>
                <a:t>End </a:t>
              </a:r>
            </a:p>
            <a:p>
              <a:pPr algn="ctr">
                <a:lnSpc>
                  <a:spcPts val="3686"/>
                </a:lnSpc>
              </a:pPr>
              <a:r>
                <a:rPr lang="en-US" sz="3413">
                  <a:solidFill>
                    <a:srgbClr val="000000"/>
                  </a:solidFill>
                  <a:latin typeface="Fredoka"/>
                  <a:ea typeface="Fredoka"/>
                  <a:cs typeface="Fredoka"/>
                  <a:sym typeface="Fredoka"/>
                </a:rPr>
                <a:t>Of </a:t>
              </a:r>
            </a:p>
            <a:p>
              <a:pPr algn="ctr">
                <a:lnSpc>
                  <a:spcPts val="3686"/>
                </a:lnSpc>
              </a:pPr>
              <a:r>
                <a:rPr lang="en-US" sz="3413">
                  <a:solidFill>
                    <a:srgbClr val="000000"/>
                  </a:solidFill>
                  <a:latin typeface="Fredoka"/>
                  <a:ea typeface="Fredoka"/>
                  <a:cs typeface="Fredoka"/>
                  <a:sym typeface="Fredoka"/>
                </a:rPr>
                <a:t>year goals</a:t>
              </a:r>
            </a:p>
          </p:txBody>
        </p:sp>
      </p:grpSp>
      <p:sp>
        <p:nvSpPr>
          <p:cNvPr id="11" name="TextBox 11"/>
          <p:cNvSpPr txBox="1"/>
          <p:nvPr/>
        </p:nvSpPr>
        <p:spPr>
          <a:xfrm>
            <a:off x="5390975" y="79375"/>
            <a:ext cx="3720287" cy="363601"/>
          </a:xfrm>
          <a:prstGeom prst="rect">
            <a:avLst/>
          </a:prstGeom>
        </p:spPr>
        <p:txBody>
          <a:bodyPr lIns="0" tIns="0" rIns="0" bIns="0" rtlCol="0" anchor="t">
            <a:spAutoFit/>
          </a:bodyPr>
          <a:lstStyle/>
          <a:p>
            <a:pPr algn="l">
              <a:lnSpc>
                <a:spcPts val="3071"/>
              </a:lnSpc>
            </a:pPr>
            <a:r>
              <a:rPr lang="en-US" sz="2133">
                <a:solidFill>
                  <a:srgbClr val="000000"/>
                </a:solidFill>
                <a:latin typeface="Fredoka"/>
                <a:ea typeface="Fredoka"/>
                <a:cs typeface="Fredoka"/>
                <a:sym typeface="Fredoka"/>
              </a:rPr>
              <a:t> </a:t>
            </a:r>
          </a:p>
        </p:txBody>
      </p:sp>
      <p:grpSp>
        <p:nvGrpSpPr>
          <p:cNvPr id="12" name="Group 12"/>
          <p:cNvGrpSpPr>
            <a:grpSpLocks noChangeAspect="1"/>
          </p:cNvGrpSpPr>
          <p:nvPr/>
        </p:nvGrpSpPr>
        <p:grpSpPr>
          <a:xfrm>
            <a:off x="4307840" y="0"/>
            <a:ext cx="6203493" cy="7315200"/>
            <a:chOff x="0" y="0"/>
            <a:chExt cx="8271324" cy="9753600"/>
          </a:xfrm>
        </p:grpSpPr>
        <p:sp>
          <p:nvSpPr>
            <p:cNvPr id="13" name="Freeform 13" descr="Logo  Description automatically generated with low confidence"/>
            <p:cNvSpPr/>
            <p:nvPr/>
          </p:nvSpPr>
          <p:spPr>
            <a:xfrm>
              <a:off x="0" y="0"/>
              <a:ext cx="8271383" cy="9753600"/>
            </a:xfrm>
            <a:custGeom>
              <a:avLst/>
              <a:gdLst/>
              <a:ahLst/>
              <a:cxnLst/>
              <a:rect l="l" t="t" r="r" b="b"/>
              <a:pathLst>
                <a:path w="8271383" h="9753600">
                  <a:moveTo>
                    <a:pt x="0" y="0"/>
                  </a:moveTo>
                  <a:lnTo>
                    <a:pt x="8271383" y="0"/>
                  </a:lnTo>
                  <a:lnTo>
                    <a:pt x="8271383" y="9753600"/>
                  </a:lnTo>
                  <a:lnTo>
                    <a:pt x="0" y="9753600"/>
                  </a:lnTo>
                  <a:lnTo>
                    <a:pt x="0" y="0"/>
                  </a:lnTo>
                  <a:close/>
                </a:path>
              </a:pathLst>
            </a:custGeom>
            <a:blipFill>
              <a:blip r:embed="rId4"/>
              <a:stretch>
                <a:fillRect/>
              </a:stretch>
            </a:blipFill>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sp>
        <p:nvSpPr>
          <p:cNvPr id="5" name="AutoShape 5"/>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6" name="Group 6"/>
          <p:cNvGrpSpPr/>
          <p:nvPr/>
        </p:nvGrpSpPr>
        <p:grpSpPr>
          <a:xfrm>
            <a:off x="1332494" y="0"/>
            <a:ext cx="6668057" cy="975360"/>
            <a:chOff x="0" y="0"/>
            <a:chExt cx="8890742" cy="1300480"/>
          </a:xfrm>
        </p:grpSpPr>
        <p:sp>
          <p:nvSpPr>
            <p:cNvPr id="7" name="Freeform 7"/>
            <p:cNvSpPr/>
            <p:nvPr/>
          </p:nvSpPr>
          <p:spPr>
            <a:xfrm>
              <a:off x="0" y="0"/>
              <a:ext cx="8890742" cy="1300480"/>
            </a:xfrm>
            <a:custGeom>
              <a:avLst/>
              <a:gdLst/>
              <a:ahLst/>
              <a:cxnLst/>
              <a:rect l="l" t="t" r="r" b="b"/>
              <a:pathLst>
                <a:path w="8890742" h="1300480">
                  <a:moveTo>
                    <a:pt x="0" y="0"/>
                  </a:moveTo>
                  <a:lnTo>
                    <a:pt x="8890742" y="0"/>
                  </a:lnTo>
                  <a:lnTo>
                    <a:pt x="8890742" y="1300480"/>
                  </a:lnTo>
                  <a:lnTo>
                    <a:pt x="0" y="1300480"/>
                  </a:lnTo>
                  <a:close/>
                </a:path>
              </a:pathLst>
            </a:custGeom>
            <a:solidFill>
              <a:srgbClr val="000000">
                <a:alpha val="0"/>
              </a:srgbClr>
            </a:solidFill>
          </p:spPr>
          <p:txBody>
            <a:bodyPr/>
            <a:lstStyle/>
            <a:p>
              <a:endParaRPr lang="en-US"/>
            </a:p>
          </p:txBody>
        </p:sp>
        <p:sp>
          <p:nvSpPr>
            <p:cNvPr id="8" name="TextBox 8"/>
            <p:cNvSpPr txBox="1"/>
            <p:nvPr/>
          </p:nvSpPr>
          <p:spPr>
            <a:xfrm>
              <a:off x="0" y="47625"/>
              <a:ext cx="8890742" cy="1252855"/>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Our Day</a:t>
              </a:r>
            </a:p>
          </p:txBody>
        </p:sp>
      </p:grpSp>
      <p:sp>
        <p:nvSpPr>
          <p:cNvPr id="9" name="Freeform 9"/>
          <p:cNvSpPr/>
          <p:nvPr/>
        </p:nvSpPr>
        <p:spPr>
          <a:xfrm flipH="1">
            <a:off x="5039155" y="3118353"/>
            <a:ext cx="4583574" cy="3425180"/>
          </a:xfrm>
          <a:custGeom>
            <a:avLst/>
            <a:gdLst/>
            <a:ahLst/>
            <a:cxnLst/>
            <a:rect l="l" t="t" r="r" b="b"/>
            <a:pathLst>
              <a:path w="4583574" h="3425180">
                <a:moveTo>
                  <a:pt x="4583575" y="0"/>
                </a:moveTo>
                <a:lnTo>
                  <a:pt x="0" y="0"/>
                </a:lnTo>
                <a:lnTo>
                  <a:pt x="0" y="3425180"/>
                </a:lnTo>
                <a:lnTo>
                  <a:pt x="4583575" y="3425180"/>
                </a:lnTo>
                <a:lnTo>
                  <a:pt x="458357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731520" y="1219154"/>
            <a:ext cx="5425440" cy="5062667"/>
          </a:xfrm>
          <a:prstGeom prst="rect">
            <a:avLst/>
          </a:prstGeom>
        </p:spPr>
        <p:txBody>
          <a:bodyPr lIns="0" tIns="0" rIns="0" bIns="0" rtlCol="0" anchor="t">
            <a:spAutoFit/>
          </a:bodyPr>
          <a:lstStyle/>
          <a:p>
            <a:pPr algn="l">
              <a:lnSpc>
                <a:spcPts val="2850"/>
              </a:lnSpc>
            </a:pPr>
            <a:r>
              <a:rPr lang="en-US" sz="2219">
                <a:solidFill>
                  <a:srgbClr val="000000"/>
                </a:solidFill>
                <a:latin typeface="Fredoka"/>
                <a:ea typeface="Fredoka"/>
                <a:cs typeface="Fredoka"/>
                <a:sym typeface="Fredoka"/>
              </a:rPr>
              <a:t>7:30 – 7:55 Morning Work/Restroom</a:t>
            </a:r>
          </a:p>
          <a:p>
            <a:pPr algn="l">
              <a:lnSpc>
                <a:spcPts val="2850"/>
              </a:lnSpc>
            </a:pPr>
            <a:r>
              <a:rPr lang="en-US" sz="2219">
                <a:solidFill>
                  <a:srgbClr val="000000"/>
                </a:solidFill>
                <a:latin typeface="Fredoka"/>
                <a:ea typeface="Fredoka"/>
                <a:cs typeface="Fredoka"/>
                <a:sym typeface="Fredoka"/>
              </a:rPr>
              <a:t>7:55 Announcements Begin</a:t>
            </a:r>
          </a:p>
          <a:p>
            <a:pPr algn="l">
              <a:lnSpc>
                <a:spcPts val="2850"/>
              </a:lnSpc>
            </a:pPr>
            <a:r>
              <a:rPr lang="en-US" sz="2219">
                <a:solidFill>
                  <a:srgbClr val="000000"/>
                </a:solidFill>
                <a:latin typeface="Fredoka"/>
                <a:ea typeface="Fredoka"/>
                <a:cs typeface="Fredoka"/>
                <a:sym typeface="Fredoka"/>
              </a:rPr>
              <a:t>8:00 Calendar</a:t>
            </a:r>
          </a:p>
          <a:p>
            <a:pPr algn="l">
              <a:lnSpc>
                <a:spcPts val="2850"/>
              </a:lnSpc>
            </a:pPr>
            <a:r>
              <a:rPr lang="en-US" sz="2219">
                <a:solidFill>
                  <a:srgbClr val="000000"/>
                </a:solidFill>
                <a:latin typeface="Fredoka"/>
                <a:ea typeface="Fredoka"/>
                <a:cs typeface="Fredoka"/>
                <a:sym typeface="Fredoka"/>
              </a:rPr>
              <a:t>8:15 UFLI / Shared Reading</a:t>
            </a:r>
          </a:p>
          <a:p>
            <a:pPr algn="l">
              <a:lnSpc>
                <a:spcPts val="2850"/>
              </a:lnSpc>
            </a:pPr>
            <a:r>
              <a:rPr lang="en-US" sz="2219">
                <a:solidFill>
                  <a:srgbClr val="000000"/>
                </a:solidFill>
                <a:latin typeface="Fredoka"/>
                <a:ea typeface="Fredoka"/>
                <a:cs typeface="Fredoka"/>
                <a:sym typeface="Fredoka"/>
              </a:rPr>
              <a:t>9:15 Reading DI</a:t>
            </a:r>
          </a:p>
          <a:p>
            <a:pPr algn="l">
              <a:lnSpc>
                <a:spcPts val="2850"/>
              </a:lnSpc>
            </a:pPr>
            <a:r>
              <a:rPr lang="en-US" sz="2219">
                <a:solidFill>
                  <a:srgbClr val="000000"/>
                </a:solidFill>
                <a:latin typeface="Fredoka"/>
                <a:ea typeface="Fredoka"/>
                <a:cs typeface="Fredoka"/>
                <a:sym typeface="Fredoka"/>
              </a:rPr>
              <a:t>10:00 ELA</a:t>
            </a:r>
          </a:p>
          <a:p>
            <a:pPr algn="l">
              <a:lnSpc>
                <a:spcPts val="2850"/>
              </a:lnSpc>
            </a:pPr>
            <a:r>
              <a:rPr lang="en-US" sz="2219">
                <a:solidFill>
                  <a:srgbClr val="000000"/>
                </a:solidFill>
                <a:latin typeface="Fredoka"/>
                <a:ea typeface="Fredoka"/>
                <a:cs typeface="Fredoka"/>
                <a:sym typeface="Fredoka"/>
              </a:rPr>
              <a:t>10:30 Lunch</a:t>
            </a:r>
          </a:p>
          <a:p>
            <a:pPr algn="l">
              <a:lnSpc>
                <a:spcPts val="2850"/>
              </a:lnSpc>
            </a:pPr>
            <a:r>
              <a:rPr lang="en-US" sz="2219">
                <a:solidFill>
                  <a:srgbClr val="000000"/>
                </a:solidFill>
                <a:latin typeface="Fredoka"/>
                <a:ea typeface="Fredoka"/>
                <a:cs typeface="Fredoka"/>
                <a:sym typeface="Fredoka"/>
              </a:rPr>
              <a:t>11:00 Restroom</a:t>
            </a:r>
          </a:p>
          <a:p>
            <a:pPr algn="l">
              <a:lnSpc>
                <a:spcPts val="2850"/>
              </a:lnSpc>
            </a:pPr>
            <a:r>
              <a:rPr lang="en-US" sz="2219">
                <a:solidFill>
                  <a:srgbClr val="000000"/>
                </a:solidFill>
                <a:latin typeface="Fredoka"/>
                <a:ea typeface="Fredoka"/>
                <a:cs typeface="Fredoka"/>
                <a:sym typeface="Fredoka"/>
              </a:rPr>
              <a:t>11:15-12:00 Specials</a:t>
            </a:r>
          </a:p>
          <a:p>
            <a:pPr algn="l">
              <a:lnSpc>
                <a:spcPts val="2850"/>
              </a:lnSpc>
            </a:pPr>
            <a:r>
              <a:rPr lang="en-US" sz="2219">
                <a:solidFill>
                  <a:srgbClr val="000000"/>
                </a:solidFill>
                <a:latin typeface="Fredoka"/>
                <a:ea typeface="Fredoka"/>
                <a:cs typeface="Fredoka"/>
                <a:sym typeface="Fredoka"/>
              </a:rPr>
              <a:t>12:00-1:30 Math / Math NBI</a:t>
            </a:r>
          </a:p>
          <a:p>
            <a:pPr algn="l">
              <a:lnSpc>
                <a:spcPts val="2850"/>
              </a:lnSpc>
            </a:pPr>
            <a:r>
              <a:rPr lang="en-US" sz="2219">
                <a:solidFill>
                  <a:srgbClr val="000000"/>
                </a:solidFill>
                <a:latin typeface="Fredoka"/>
                <a:ea typeface="Fredoka"/>
                <a:cs typeface="Fredoka"/>
                <a:sym typeface="Fredoka"/>
              </a:rPr>
              <a:t>1:30-1:45 Science/Snack/Pack up</a:t>
            </a:r>
          </a:p>
          <a:p>
            <a:pPr algn="l">
              <a:lnSpc>
                <a:spcPts val="2850"/>
              </a:lnSpc>
            </a:pPr>
            <a:r>
              <a:rPr lang="en-US" sz="2219">
                <a:solidFill>
                  <a:srgbClr val="000000"/>
                </a:solidFill>
                <a:latin typeface="Fredoka"/>
                <a:ea typeface="Fredoka"/>
                <a:cs typeface="Fredoka"/>
                <a:sym typeface="Fredoka"/>
              </a:rPr>
              <a:t>1:50-2:05 Recess</a:t>
            </a:r>
          </a:p>
          <a:p>
            <a:pPr algn="l">
              <a:lnSpc>
                <a:spcPts val="2850"/>
              </a:lnSpc>
            </a:pPr>
            <a:r>
              <a:rPr lang="en-US" sz="2219">
                <a:solidFill>
                  <a:srgbClr val="000000"/>
                </a:solidFill>
                <a:latin typeface="Fredoka"/>
                <a:ea typeface="Fredoka"/>
                <a:cs typeface="Fredoka"/>
                <a:sym typeface="Fredoka"/>
              </a:rPr>
              <a:t>2:15 Dismissal</a:t>
            </a:r>
          </a:p>
          <a:p>
            <a:pPr algn="l">
              <a:lnSpc>
                <a:spcPts val="2850"/>
              </a:lnSpc>
            </a:pPr>
            <a:endParaRPr lang="en-US" sz="2219">
              <a:solidFill>
                <a:srgbClr val="000000"/>
              </a:solidFill>
              <a:latin typeface="Fredoka"/>
              <a:ea typeface="Fredoka"/>
              <a:cs typeface="Fredoka"/>
              <a:sym typeface="Fredok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413790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7" name="Group 7"/>
          <p:cNvGrpSpPr/>
          <p:nvPr/>
        </p:nvGrpSpPr>
        <p:grpSpPr>
          <a:xfrm>
            <a:off x="1542771" y="366595"/>
            <a:ext cx="6668058" cy="1299899"/>
            <a:chOff x="-1" y="-240953"/>
            <a:chExt cx="8890743" cy="1733198"/>
          </a:xfrm>
        </p:grpSpPr>
        <p:sp>
          <p:nvSpPr>
            <p:cNvPr id="8" name="Freeform 8"/>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9" name="TextBox 9"/>
            <p:cNvSpPr txBox="1"/>
            <p:nvPr/>
          </p:nvSpPr>
          <p:spPr>
            <a:xfrm>
              <a:off x="-1" y="-240953"/>
              <a:ext cx="8890742" cy="1444620"/>
            </a:xfrm>
            <a:prstGeom prst="rect">
              <a:avLst/>
            </a:prstGeom>
          </p:spPr>
          <p:txBody>
            <a:bodyPr lIns="0" tIns="0" rIns="0" bIns="0" rtlCol="0" anchor="ctr"/>
            <a:lstStyle/>
            <a:p>
              <a:pPr algn="ctr">
                <a:lnSpc>
                  <a:spcPts val="3686"/>
                </a:lnSpc>
              </a:pPr>
              <a:r>
                <a:rPr lang="en-US" sz="3413" dirty="0">
                  <a:solidFill>
                    <a:srgbClr val="000000"/>
                  </a:solidFill>
                  <a:latin typeface="Fredoka"/>
                  <a:ea typeface="Fredoka"/>
                  <a:cs typeface="Fredoka"/>
                  <a:sym typeface="Fredoka"/>
                </a:rPr>
                <a:t>Questions</a:t>
              </a:r>
            </a:p>
          </p:txBody>
        </p:sp>
      </p:grpSp>
      <p:sp>
        <p:nvSpPr>
          <p:cNvPr id="10" name="Freeform 10"/>
          <p:cNvSpPr/>
          <p:nvPr/>
        </p:nvSpPr>
        <p:spPr>
          <a:xfrm>
            <a:off x="6019800" y="4137907"/>
            <a:ext cx="2773680" cy="2443841"/>
          </a:xfrm>
          <a:custGeom>
            <a:avLst/>
            <a:gdLst/>
            <a:ahLst/>
            <a:cxnLst/>
            <a:rect l="l" t="t" r="r" b="b"/>
            <a:pathLst>
              <a:path w="2426079" h="2192293">
                <a:moveTo>
                  <a:pt x="0" y="0"/>
                </a:moveTo>
                <a:lnTo>
                  <a:pt x="2426078" y="0"/>
                </a:lnTo>
                <a:lnTo>
                  <a:pt x="2426078" y="2192292"/>
                </a:lnTo>
                <a:lnTo>
                  <a:pt x="0" y="21922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685800" y="1323740"/>
            <a:ext cx="8474579" cy="3030601"/>
          </a:xfrm>
          <a:prstGeom prst="rect">
            <a:avLst/>
          </a:prstGeom>
        </p:spPr>
        <p:txBody>
          <a:bodyPr lIns="0" tIns="0" rIns="0" bIns="0" rtlCol="0" anchor="t">
            <a:spAutoFit/>
          </a:bodyPr>
          <a:lstStyle/>
          <a:p>
            <a:pPr marL="274455" lvl="1" indent="-137228" algn="l">
              <a:lnSpc>
                <a:spcPts val="3071"/>
              </a:lnSpc>
              <a:buFont typeface="Arial"/>
              <a:buChar char="•"/>
            </a:pPr>
            <a:r>
              <a:rPr lang="en-US" sz="2133" dirty="0">
                <a:solidFill>
                  <a:srgbClr val="000000"/>
                </a:solidFill>
                <a:latin typeface="Fredoka"/>
                <a:ea typeface="Fredoka"/>
                <a:cs typeface="Fredoka"/>
                <a:sym typeface="Fredoka"/>
              </a:rPr>
              <a:t>Do you have any lingering questions? If so, please reach out to your child's teacher! </a:t>
            </a:r>
          </a:p>
          <a:p>
            <a:pPr algn="l">
              <a:lnSpc>
                <a:spcPts val="3071"/>
              </a:lnSpc>
            </a:pPr>
            <a:endParaRPr lang="en-US" sz="2133" dirty="0">
              <a:solidFill>
                <a:srgbClr val="000000"/>
              </a:solidFill>
              <a:latin typeface="Fredoka"/>
              <a:ea typeface="Fredoka"/>
              <a:cs typeface="Fredoka"/>
              <a:sym typeface="Fredoka"/>
            </a:endParaRPr>
          </a:p>
          <a:p>
            <a:pPr marL="274455" lvl="1" indent="-137228" algn="l">
              <a:lnSpc>
                <a:spcPts val="3071"/>
              </a:lnSpc>
              <a:buFont typeface="Arial"/>
              <a:buChar char="•"/>
            </a:pPr>
            <a:r>
              <a:rPr lang="en-US" sz="2133" dirty="0">
                <a:solidFill>
                  <a:srgbClr val="000000"/>
                </a:solidFill>
                <a:latin typeface="Fredoka"/>
                <a:ea typeface="Fredoka"/>
                <a:cs typeface="Fredoka"/>
                <a:sym typeface="Fredoka"/>
              </a:rPr>
              <a:t>Thank you for taking the time to learn all about kindergarten at Baggett! We look forward to an amazing year!</a:t>
            </a:r>
          </a:p>
          <a:p>
            <a:pPr marL="274545" lvl="1" indent="-137273" algn="l">
              <a:lnSpc>
                <a:spcPts val="3071"/>
              </a:lnSpc>
            </a:pPr>
            <a:endParaRPr lang="en-US" sz="2133" dirty="0">
              <a:solidFill>
                <a:srgbClr val="000000"/>
              </a:solidFill>
              <a:latin typeface="Fredoka"/>
              <a:ea typeface="Fredoka"/>
              <a:cs typeface="Fredoka"/>
              <a:sym typeface="Fredoka"/>
            </a:endParaRPr>
          </a:p>
          <a:p>
            <a:pPr marL="274545" lvl="1" indent="-137273" algn="l">
              <a:lnSpc>
                <a:spcPts val="3071"/>
              </a:lnSpc>
            </a:pPr>
            <a:endParaRPr lang="en-US" sz="2133" dirty="0">
              <a:solidFill>
                <a:srgbClr val="000000"/>
              </a:solidFill>
              <a:latin typeface="Fredoka"/>
              <a:ea typeface="Fredoka"/>
              <a:cs typeface="Fredoka"/>
              <a:sym typeface="Fredoka"/>
            </a:endParaRPr>
          </a:p>
          <a:p>
            <a:pPr marL="274545" lvl="1" indent="-137273" algn="l">
              <a:lnSpc>
                <a:spcPts val="3071"/>
              </a:lnSpc>
            </a:pPr>
            <a:endParaRPr lang="en-US" sz="2133" dirty="0">
              <a:solidFill>
                <a:srgbClr val="000000"/>
              </a:solidFill>
              <a:latin typeface="Fredoka"/>
              <a:ea typeface="Fredoka"/>
              <a:cs typeface="Fredoka"/>
              <a:sym typeface="Fredoka"/>
            </a:endParaRPr>
          </a:p>
        </p:txBody>
      </p:sp>
      <p:pic>
        <p:nvPicPr>
          <p:cNvPr id="13" name="Picture 12">
            <a:extLst>
              <a:ext uri="{FF2B5EF4-FFF2-40B4-BE49-F238E27FC236}">
                <a16:creationId xmlns:a16="http://schemas.microsoft.com/office/drawing/2014/main" id="{65400A57-0789-F99D-8B81-8545FB7B59E0}"/>
              </a:ext>
            </a:extLst>
          </p:cNvPr>
          <p:cNvPicPr>
            <a:picLocks noChangeAspect="1"/>
          </p:cNvPicPr>
          <p:nvPr/>
        </p:nvPicPr>
        <p:blipFill>
          <a:blip r:embed="rId6"/>
          <a:srcRect t="20061" b="17795"/>
          <a:stretch>
            <a:fillRect/>
          </a:stretch>
        </p:blipFill>
        <p:spPr>
          <a:xfrm>
            <a:off x="1238580" y="3669890"/>
            <a:ext cx="4211596" cy="34896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1539724" y="858155"/>
            <a:ext cx="6668057" cy="1119184"/>
            <a:chOff x="0" y="0"/>
            <a:chExt cx="8890742" cy="1492245"/>
          </a:xfrm>
        </p:grpSpPr>
        <p:sp>
          <p:nvSpPr>
            <p:cNvPr id="9" name="Freeform 9"/>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Behavior</a:t>
              </a:r>
            </a:p>
          </p:txBody>
        </p:sp>
      </p:grpSp>
      <p:sp>
        <p:nvSpPr>
          <p:cNvPr id="11" name="TextBox 11"/>
          <p:cNvSpPr txBox="1"/>
          <p:nvPr/>
        </p:nvSpPr>
        <p:spPr>
          <a:xfrm>
            <a:off x="1003506" y="1929714"/>
            <a:ext cx="8018574" cy="5337225"/>
          </a:xfrm>
          <a:prstGeom prst="rect">
            <a:avLst/>
          </a:prstGeom>
        </p:spPr>
        <p:txBody>
          <a:bodyPr lIns="0" tIns="0" rIns="0" bIns="0" rtlCol="0" anchor="t">
            <a:spAutoFit/>
          </a:bodyPr>
          <a:lstStyle/>
          <a:p>
            <a:pPr algn="l">
              <a:lnSpc>
                <a:spcPts val="3260"/>
              </a:lnSpc>
            </a:pPr>
            <a:r>
              <a:rPr lang="en-US" sz="2263">
                <a:solidFill>
                  <a:srgbClr val="000000"/>
                </a:solidFill>
                <a:latin typeface="Fredoka"/>
                <a:ea typeface="Fredoka"/>
                <a:cs typeface="Fredoka"/>
                <a:sym typeface="Fredoka"/>
              </a:rPr>
              <a:t>In our class we have the 5 simple rules:</a:t>
            </a:r>
          </a:p>
          <a:p>
            <a:pPr algn="l">
              <a:lnSpc>
                <a:spcPts val="3260"/>
              </a:lnSpc>
            </a:pPr>
            <a:endParaRPr lang="en-US" sz="2263">
              <a:solidFill>
                <a:srgbClr val="000000"/>
              </a:solidFill>
              <a:latin typeface="Fredoka"/>
              <a:ea typeface="Fredoka"/>
              <a:cs typeface="Fredoka"/>
              <a:sym typeface="Fredoka"/>
            </a:endParaRPr>
          </a:p>
          <a:p>
            <a:pPr algn="l">
              <a:lnSpc>
                <a:spcPts val="3260"/>
              </a:lnSpc>
            </a:pPr>
            <a:r>
              <a:rPr lang="en-US" sz="2263">
                <a:solidFill>
                  <a:srgbClr val="000000"/>
                </a:solidFill>
                <a:latin typeface="Fredoka"/>
                <a:ea typeface="Fredoka"/>
                <a:cs typeface="Fredoka"/>
                <a:sym typeface="Fredoka"/>
              </a:rPr>
              <a:t>1. Follow directions quickly</a:t>
            </a:r>
          </a:p>
          <a:p>
            <a:pPr algn="l">
              <a:lnSpc>
                <a:spcPts val="3260"/>
              </a:lnSpc>
            </a:pPr>
            <a:r>
              <a:rPr lang="en-US" sz="2263">
                <a:solidFill>
                  <a:srgbClr val="000000"/>
                </a:solidFill>
                <a:latin typeface="Fredoka"/>
                <a:ea typeface="Fredoka"/>
                <a:cs typeface="Fredoka"/>
                <a:sym typeface="Fredoka"/>
              </a:rPr>
              <a:t>2. Always do your best </a:t>
            </a:r>
          </a:p>
          <a:p>
            <a:pPr algn="l">
              <a:lnSpc>
                <a:spcPts val="3260"/>
              </a:lnSpc>
            </a:pPr>
            <a:r>
              <a:rPr lang="en-US" sz="2263">
                <a:solidFill>
                  <a:srgbClr val="000000"/>
                </a:solidFill>
                <a:latin typeface="Fredoka"/>
                <a:ea typeface="Fredoka"/>
                <a:cs typeface="Fredoka"/>
                <a:sym typeface="Fredoka"/>
              </a:rPr>
              <a:t>3. Be Kind to Others  </a:t>
            </a:r>
          </a:p>
          <a:p>
            <a:pPr algn="l">
              <a:lnSpc>
                <a:spcPts val="3260"/>
              </a:lnSpc>
            </a:pPr>
            <a:r>
              <a:rPr lang="en-US" sz="2263">
                <a:solidFill>
                  <a:srgbClr val="000000"/>
                </a:solidFill>
                <a:latin typeface="Fredoka"/>
                <a:ea typeface="Fredoka"/>
                <a:cs typeface="Fredoka"/>
                <a:sym typeface="Fredoka"/>
              </a:rPr>
              <a:t>4. Be a good listener </a:t>
            </a:r>
          </a:p>
          <a:p>
            <a:pPr algn="l">
              <a:lnSpc>
                <a:spcPts val="3260"/>
              </a:lnSpc>
            </a:pPr>
            <a:r>
              <a:rPr lang="en-US" sz="2263">
                <a:solidFill>
                  <a:srgbClr val="000000"/>
                </a:solidFill>
                <a:latin typeface="Fredoka"/>
                <a:ea typeface="Fredoka"/>
                <a:cs typeface="Fredoka"/>
                <a:sym typeface="Fredoka"/>
              </a:rPr>
              <a:t>5. Keep our room safe</a:t>
            </a:r>
          </a:p>
          <a:p>
            <a:pPr algn="l">
              <a:lnSpc>
                <a:spcPts val="3260"/>
              </a:lnSpc>
            </a:pPr>
            <a:endParaRPr lang="en-US" sz="2263">
              <a:solidFill>
                <a:srgbClr val="000000"/>
              </a:solidFill>
              <a:latin typeface="Fredoka"/>
              <a:ea typeface="Fredoka"/>
              <a:cs typeface="Fredoka"/>
              <a:sym typeface="Fredoka"/>
            </a:endParaRPr>
          </a:p>
          <a:p>
            <a:pPr algn="l">
              <a:lnSpc>
                <a:spcPts val="3260"/>
              </a:lnSpc>
            </a:pPr>
            <a:r>
              <a:rPr lang="en-US" sz="2263">
                <a:solidFill>
                  <a:srgbClr val="000000"/>
                </a:solidFill>
                <a:latin typeface="Fredoka"/>
                <a:ea typeface="Fredoka"/>
                <a:cs typeface="Fredoka"/>
                <a:sym typeface="Fredoka"/>
              </a:rPr>
              <a:t>“Check your PAWS!”</a:t>
            </a:r>
          </a:p>
          <a:p>
            <a:pPr algn="l">
              <a:lnSpc>
                <a:spcPts val="3260"/>
              </a:lnSpc>
            </a:pPr>
            <a:endParaRPr lang="en-US" sz="2263">
              <a:solidFill>
                <a:srgbClr val="000000"/>
              </a:solidFill>
              <a:latin typeface="Fredoka"/>
              <a:ea typeface="Fredoka"/>
              <a:cs typeface="Fredoka"/>
              <a:sym typeface="Fredoka"/>
            </a:endParaRPr>
          </a:p>
          <a:p>
            <a:pPr algn="l">
              <a:lnSpc>
                <a:spcPts val="3260"/>
              </a:lnSpc>
            </a:pPr>
            <a:endParaRPr lang="en-US" sz="2263">
              <a:solidFill>
                <a:srgbClr val="000000"/>
              </a:solidFill>
              <a:latin typeface="Fredoka"/>
              <a:ea typeface="Fredoka"/>
              <a:cs typeface="Fredoka"/>
              <a:sym typeface="Fredoka"/>
            </a:endParaRPr>
          </a:p>
          <a:p>
            <a:pPr algn="l">
              <a:lnSpc>
                <a:spcPts val="3260"/>
              </a:lnSpc>
            </a:pPr>
            <a:endParaRPr lang="en-US" sz="2263">
              <a:solidFill>
                <a:srgbClr val="000000"/>
              </a:solidFill>
              <a:latin typeface="Fredoka"/>
              <a:ea typeface="Fredoka"/>
              <a:cs typeface="Fredoka"/>
              <a:sym typeface="Fredoka"/>
            </a:endParaRPr>
          </a:p>
          <a:p>
            <a:pPr algn="l">
              <a:lnSpc>
                <a:spcPts val="3260"/>
              </a:lnSpc>
            </a:pPr>
            <a:endParaRPr lang="en-US" sz="2263">
              <a:solidFill>
                <a:srgbClr val="000000"/>
              </a:solidFill>
              <a:latin typeface="Fredoka"/>
              <a:ea typeface="Fredoka"/>
              <a:cs typeface="Fredoka"/>
              <a:sym typeface="Fredoka"/>
            </a:endParaRPr>
          </a:p>
        </p:txBody>
      </p:sp>
      <p:grpSp>
        <p:nvGrpSpPr>
          <p:cNvPr id="12" name="Group 12"/>
          <p:cNvGrpSpPr>
            <a:grpSpLocks noChangeAspect="1"/>
          </p:cNvGrpSpPr>
          <p:nvPr/>
        </p:nvGrpSpPr>
        <p:grpSpPr>
          <a:xfrm>
            <a:off x="6239610" y="2841266"/>
            <a:ext cx="2498146" cy="3174739"/>
            <a:chOff x="0" y="0"/>
            <a:chExt cx="3330862" cy="4232986"/>
          </a:xfrm>
        </p:grpSpPr>
        <p:sp>
          <p:nvSpPr>
            <p:cNvPr id="13" name="Freeform 13" descr="A paw print with words and a blue and red border  Description automatically generated"/>
            <p:cNvSpPr/>
            <p:nvPr/>
          </p:nvSpPr>
          <p:spPr>
            <a:xfrm>
              <a:off x="0" y="0"/>
              <a:ext cx="3330829" cy="4233037"/>
            </a:xfrm>
            <a:custGeom>
              <a:avLst/>
              <a:gdLst/>
              <a:ahLst/>
              <a:cxnLst/>
              <a:rect l="l" t="t" r="r" b="b"/>
              <a:pathLst>
                <a:path w="3330829" h="4233037">
                  <a:moveTo>
                    <a:pt x="0" y="0"/>
                  </a:moveTo>
                  <a:lnTo>
                    <a:pt x="3330829" y="0"/>
                  </a:lnTo>
                  <a:lnTo>
                    <a:pt x="3330829" y="4233037"/>
                  </a:lnTo>
                  <a:lnTo>
                    <a:pt x="0" y="4233037"/>
                  </a:lnTo>
                  <a:lnTo>
                    <a:pt x="0" y="0"/>
                  </a:lnTo>
                  <a:close/>
                </a:path>
              </a:pathLst>
            </a:custGeom>
            <a:blipFill>
              <a:blip r:embed="rId4"/>
              <a:stretch>
                <a:fillRect t="-160" b="-159"/>
              </a:stretch>
            </a:blipFill>
          </p:spPr>
          <p:txBody>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grpSp>
        <p:nvGrpSpPr>
          <p:cNvPr id="7" name="Group 7"/>
          <p:cNvGrpSpPr/>
          <p:nvPr/>
        </p:nvGrpSpPr>
        <p:grpSpPr>
          <a:xfrm>
            <a:off x="0" y="349150"/>
            <a:ext cx="6668057" cy="1119184"/>
            <a:chOff x="0" y="0"/>
            <a:chExt cx="8890742" cy="1492245"/>
          </a:xfrm>
        </p:grpSpPr>
        <p:sp>
          <p:nvSpPr>
            <p:cNvPr id="8" name="Freeform 8"/>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9" name="TextBox 9"/>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Bear Bucks</a:t>
              </a:r>
            </a:p>
          </p:txBody>
        </p:sp>
      </p:grpSp>
      <p:sp>
        <p:nvSpPr>
          <p:cNvPr id="10" name="Freeform 10"/>
          <p:cNvSpPr/>
          <p:nvPr/>
        </p:nvSpPr>
        <p:spPr>
          <a:xfrm>
            <a:off x="5534520" y="349150"/>
            <a:ext cx="2360380" cy="1312961"/>
          </a:xfrm>
          <a:custGeom>
            <a:avLst/>
            <a:gdLst/>
            <a:ahLst/>
            <a:cxnLst/>
            <a:rect l="l" t="t" r="r" b="b"/>
            <a:pathLst>
              <a:path w="2360380" h="1312961">
                <a:moveTo>
                  <a:pt x="0" y="0"/>
                </a:moveTo>
                <a:lnTo>
                  <a:pt x="2360380" y="0"/>
                </a:lnTo>
                <a:lnTo>
                  <a:pt x="2360380" y="1312962"/>
                </a:lnTo>
                <a:lnTo>
                  <a:pt x="0" y="13129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1062470" y="1226932"/>
            <a:ext cx="7628660" cy="5316601"/>
          </a:xfrm>
          <a:prstGeom prst="rect">
            <a:avLst/>
          </a:prstGeom>
        </p:spPr>
        <p:txBody>
          <a:bodyPr lIns="0" tIns="0" rIns="0" bIns="0" rtlCol="0" anchor="t">
            <a:spAutoFit/>
          </a:bodyPr>
          <a:lstStyle/>
          <a:p>
            <a:pPr algn="l">
              <a:lnSpc>
                <a:spcPts val="3071"/>
              </a:lnSpc>
            </a:pPr>
            <a:endParaRPr/>
          </a:p>
          <a:p>
            <a:pPr algn="l">
              <a:lnSpc>
                <a:spcPts val="3071"/>
              </a:lnSpc>
            </a:pPr>
            <a:r>
              <a:rPr lang="en-US" sz="2133">
                <a:solidFill>
                  <a:srgbClr val="000000"/>
                </a:solidFill>
                <a:latin typeface="Fredoka"/>
                <a:ea typeface="Fredoka"/>
                <a:cs typeface="Fredoka"/>
                <a:sym typeface="Fredoka"/>
              </a:rPr>
              <a:t>Your Child’s Bear Bucks</a:t>
            </a:r>
          </a:p>
          <a:p>
            <a:pPr algn="l">
              <a:lnSpc>
                <a:spcPts val="3071"/>
              </a:lnSpc>
            </a:pPr>
            <a:r>
              <a:rPr lang="en-US" sz="2133">
                <a:solidFill>
                  <a:srgbClr val="000000"/>
                </a:solidFill>
                <a:latin typeface="Fredoka"/>
                <a:ea typeface="Fredoka"/>
                <a:cs typeface="Fredoka"/>
                <a:sym typeface="Fredoka"/>
              </a:rPr>
              <a:t>· Every student will start the day with 5 Bear Bucks.</a:t>
            </a:r>
          </a:p>
          <a:p>
            <a:pPr algn="l">
              <a:lnSpc>
                <a:spcPts val="3071"/>
              </a:lnSpc>
            </a:pPr>
            <a:r>
              <a:rPr lang="en-US" sz="2133">
                <a:solidFill>
                  <a:srgbClr val="000000"/>
                </a:solidFill>
                <a:latin typeface="Fredoka"/>
                <a:ea typeface="Fredoka"/>
                <a:cs typeface="Fredoka"/>
                <a:sym typeface="Fredoka"/>
              </a:rPr>
              <a:t>· Bear Bucks will only be taken after a verbal warning and if the misbehavior or lack of effort continues.</a:t>
            </a:r>
          </a:p>
          <a:p>
            <a:pPr algn="l">
              <a:lnSpc>
                <a:spcPts val="3071"/>
              </a:lnSpc>
            </a:pPr>
            <a:r>
              <a:rPr lang="en-US" sz="2133">
                <a:solidFill>
                  <a:srgbClr val="000000"/>
                </a:solidFill>
                <a:latin typeface="Fredoka"/>
                <a:ea typeface="Fredoka"/>
                <a:cs typeface="Fredoka"/>
                <a:sym typeface="Fredoka"/>
              </a:rPr>
              <a:t>· Students can earn an extra Bear Buck each day for going above and beyond!</a:t>
            </a:r>
          </a:p>
          <a:p>
            <a:pPr algn="l">
              <a:lnSpc>
                <a:spcPts val="3071"/>
              </a:lnSpc>
            </a:pPr>
            <a:r>
              <a:rPr lang="en-US" sz="2133">
                <a:solidFill>
                  <a:srgbClr val="000000"/>
                </a:solidFill>
                <a:latin typeface="Fredoka"/>
                <a:ea typeface="Fredoka"/>
                <a:cs typeface="Fredoka"/>
                <a:sym typeface="Fredoka"/>
              </a:rPr>
              <a:t>· Specials and support staff may remove a Bear Buck if necessary</a:t>
            </a:r>
          </a:p>
          <a:p>
            <a:pPr algn="l">
              <a:lnSpc>
                <a:spcPts val="3071"/>
              </a:lnSpc>
            </a:pPr>
            <a:endParaRPr lang="en-US" sz="2133">
              <a:solidFill>
                <a:srgbClr val="000000"/>
              </a:solidFill>
              <a:latin typeface="Fredoka"/>
              <a:ea typeface="Fredoka"/>
              <a:cs typeface="Fredoka"/>
              <a:sym typeface="Fredoka"/>
            </a:endParaRPr>
          </a:p>
          <a:p>
            <a:pPr algn="l">
              <a:lnSpc>
                <a:spcPts val="3071"/>
              </a:lnSpc>
            </a:pPr>
            <a:r>
              <a:rPr lang="en-US" sz="2133">
                <a:solidFill>
                  <a:srgbClr val="000000"/>
                </a:solidFill>
                <a:latin typeface="Fredoka"/>
                <a:ea typeface="Fredoka"/>
                <a:cs typeface="Fredoka"/>
                <a:sym typeface="Fredoka"/>
              </a:rPr>
              <a:t>Please initial your child’s binder every night and ask them how their day was! Thank you :)</a:t>
            </a:r>
          </a:p>
          <a:p>
            <a:pPr marL="274545" lvl="1" indent="-137273" algn="l">
              <a:lnSpc>
                <a:spcPts val="3071"/>
              </a:lnSpc>
            </a:pPr>
            <a:endParaRPr lang="en-US" sz="2133">
              <a:solidFill>
                <a:srgbClr val="000000"/>
              </a:solidFill>
              <a:latin typeface="Fredoka"/>
              <a:ea typeface="Fredoka"/>
              <a:cs typeface="Fredoka"/>
              <a:sym typeface="Fredoka"/>
            </a:endParaRPr>
          </a:p>
          <a:p>
            <a:pPr algn="l">
              <a:lnSpc>
                <a:spcPts val="3071"/>
              </a:lnSpc>
            </a:pPr>
            <a:endParaRPr lang="en-US" sz="2133">
              <a:solidFill>
                <a:srgbClr val="000000"/>
              </a:solidFill>
              <a:latin typeface="Fredoka"/>
              <a:ea typeface="Fredoka"/>
              <a:cs typeface="Fredoka"/>
              <a:sym typeface="Fredok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sp>
        <p:nvSpPr>
          <p:cNvPr id="8" name="TextBox 8"/>
          <p:cNvSpPr txBox="1"/>
          <p:nvPr/>
        </p:nvSpPr>
        <p:spPr>
          <a:xfrm>
            <a:off x="910687" y="1307540"/>
            <a:ext cx="8313527" cy="5055324"/>
          </a:xfrm>
          <a:prstGeom prst="rect">
            <a:avLst/>
          </a:prstGeom>
        </p:spPr>
        <p:txBody>
          <a:bodyPr lIns="0" tIns="0" rIns="0" bIns="0" rtlCol="0" anchor="t">
            <a:spAutoFit/>
          </a:bodyPr>
          <a:lstStyle/>
          <a:p>
            <a:pPr algn="l">
              <a:lnSpc>
                <a:spcPts val="2914"/>
              </a:lnSpc>
            </a:pPr>
            <a:endParaRPr/>
          </a:p>
          <a:p>
            <a:pPr marL="260435" lvl="1" indent="-130218" algn="l">
              <a:lnSpc>
                <a:spcPts val="2914"/>
              </a:lnSpc>
              <a:buFont typeface="Arial"/>
              <a:buChar char="•"/>
            </a:pPr>
            <a:r>
              <a:rPr lang="en-US" sz="2023">
                <a:solidFill>
                  <a:srgbClr val="000000"/>
                </a:solidFill>
                <a:latin typeface="Fredoka"/>
                <a:ea typeface="Fredoka"/>
                <a:cs typeface="Fredoka"/>
                <a:sym typeface="Fredoka"/>
              </a:rPr>
              <a:t>The goal is to recognize everyone for making great choices throughout the day and allow them to be rewarded and praised for those choices.</a:t>
            </a:r>
          </a:p>
          <a:p>
            <a:pPr marL="260350" lvl="1" indent="-130175" algn="l">
              <a:lnSpc>
                <a:spcPts val="2914"/>
              </a:lnSpc>
              <a:buFont typeface="Arial"/>
              <a:buChar char="•"/>
            </a:pPr>
            <a:r>
              <a:rPr lang="en-US" sz="2023">
                <a:solidFill>
                  <a:srgbClr val="000000"/>
                </a:solidFill>
                <a:latin typeface="Fredoka"/>
                <a:ea typeface="Fredoka"/>
                <a:cs typeface="Fredoka"/>
                <a:sym typeface="Fredoka"/>
              </a:rPr>
              <a:t>Throughout the day there will be many opportunities to be recognized for positive behavior. This can include: picking up trash in your area without being asked, sitting down and beginning your work without being prompted, helping a friend in need...etc</a:t>
            </a:r>
          </a:p>
          <a:p>
            <a:pPr algn="l">
              <a:lnSpc>
                <a:spcPts val="2914"/>
              </a:lnSpc>
            </a:pPr>
            <a:endParaRPr lang="en-US" sz="2023">
              <a:solidFill>
                <a:srgbClr val="000000"/>
              </a:solidFill>
              <a:latin typeface="Fredoka"/>
              <a:ea typeface="Fredoka"/>
              <a:cs typeface="Fredoka"/>
              <a:sym typeface="Fredoka"/>
            </a:endParaRPr>
          </a:p>
          <a:p>
            <a:pPr marL="260435" lvl="1" indent="-130218" algn="l">
              <a:lnSpc>
                <a:spcPts val="2914"/>
              </a:lnSpc>
              <a:buFont typeface="Arial"/>
              <a:buChar char="•"/>
            </a:pPr>
            <a:r>
              <a:rPr lang="en-US" sz="2023">
                <a:solidFill>
                  <a:srgbClr val="000000"/>
                </a:solidFill>
                <a:latin typeface="Fredoka"/>
                <a:ea typeface="Fredoka"/>
                <a:cs typeface="Fredoka"/>
                <a:sym typeface="Fredoka"/>
              </a:rPr>
              <a:t>Classes and students will earn rewards with their Bear Bucks earned! </a:t>
            </a:r>
          </a:p>
          <a:p>
            <a:pPr marL="260435" lvl="1" indent="-130218" algn="l">
              <a:lnSpc>
                <a:spcPts val="2914"/>
              </a:lnSpc>
            </a:pPr>
            <a:endParaRPr lang="en-US" sz="2023">
              <a:solidFill>
                <a:srgbClr val="000000"/>
              </a:solidFill>
              <a:latin typeface="Fredoka"/>
              <a:ea typeface="Fredoka"/>
              <a:cs typeface="Fredoka"/>
              <a:sym typeface="Fredoka"/>
            </a:endParaRPr>
          </a:p>
          <a:p>
            <a:pPr marL="260435" lvl="1" indent="-130218" algn="l">
              <a:lnSpc>
                <a:spcPts val="2914"/>
              </a:lnSpc>
            </a:pPr>
            <a:endParaRPr lang="en-US" sz="2023">
              <a:solidFill>
                <a:srgbClr val="000000"/>
              </a:solidFill>
              <a:latin typeface="Fredoka"/>
              <a:ea typeface="Fredoka"/>
              <a:cs typeface="Fredoka"/>
              <a:sym typeface="Fredoka"/>
            </a:endParaRPr>
          </a:p>
        </p:txBody>
      </p:sp>
      <p:grpSp>
        <p:nvGrpSpPr>
          <p:cNvPr id="9" name="Group 9"/>
          <p:cNvGrpSpPr/>
          <p:nvPr/>
        </p:nvGrpSpPr>
        <p:grpSpPr>
          <a:xfrm>
            <a:off x="1542772" y="402250"/>
            <a:ext cx="6668057" cy="1119184"/>
            <a:chOff x="0" y="0"/>
            <a:chExt cx="8890742" cy="1492245"/>
          </a:xfrm>
        </p:grpSpPr>
        <p:sp>
          <p:nvSpPr>
            <p:cNvPr id="10" name="Freeform 10"/>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1" name="TextBox 11"/>
            <p:cNvSpPr txBox="1"/>
            <p:nvPr/>
          </p:nvSpPr>
          <p:spPr>
            <a:xfrm>
              <a:off x="0" y="28575"/>
              <a:ext cx="8890742" cy="1463670"/>
            </a:xfrm>
            <a:prstGeom prst="rect">
              <a:avLst/>
            </a:prstGeom>
          </p:spPr>
          <p:txBody>
            <a:bodyPr lIns="0" tIns="0" rIns="0" bIns="0" rtlCol="0" anchor="ctr"/>
            <a:lstStyle/>
            <a:p>
              <a:pPr algn="ctr">
                <a:lnSpc>
                  <a:spcPts val="3317"/>
                </a:lnSpc>
              </a:pPr>
              <a:r>
                <a:rPr lang="en-US" sz="3071" b="1">
                  <a:solidFill>
                    <a:srgbClr val="000000"/>
                  </a:solidFill>
                  <a:latin typeface="Genty Sans"/>
                  <a:ea typeface="Genty Sans"/>
                  <a:cs typeface="Genty Sans"/>
                  <a:sym typeface="Genty Sans"/>
                </a:rPr>
                <a:t>PBIS</a:t>
              </a:r>
            </a:p>
            <a:p>
              <a:pPr algn="ctr">
                <a:lnSpc>
                  <a:spcPts val="2073"/>
                </a:lnSpc>
              </a:pPr>
              <a:r>
                <a:rPr lang="en-US" sz="1920">
                  <a:solidFill>
                    <a:srgbClr val="000000"/>
                  </a:solidFill>
                  <a:latin typeface="Fredoka"/>
                  <a:ea typeface="Fredoka"/>
                  <a:cs typeface="Fredoka"/>
                  <a:sym typeface="Fredoka"/>
                </a:rPr>
                <a:t>(Positive Behavior Interventions and support)</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1542772" y="443696"/>
            <a:ext cx="6668057" cy="1119184"/>
            <a:chOff x="0" y="0"/>
            <a:chExt cx="8890742" cy="1492245"/>
          </a:xfrm>
        </p:grpSpPr>
        <p:sp>
          <p:nvSpPr>
            <p:cNvPr id="9" name="Freeform 9"/>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Folder/ Notebook</a:t>
              </a:r>
            </a:p>
          </p:txBody>
        </p:sp>
      </p:grpSp>
      <p:sp>
        <p:nvSpPr>
          <p:cNvPr id="11" name="TextBox 11"/>
          <p:cNvSpPr txBox="1"/>
          <p:nvPr/>
        </p:nvSpPr>
        <p:spPr>
          <a:xfrm>
            <a:off x="1003975" y="1697804"/>
            <a:ext cx="7802793" cy="3972635"/>
          </a:xfrm>
          <a:prstGeom prst="rect">
            <a:avLst/>
          </a:prstGeom>
        </p:spPr>
        <p:txBody>
          <a:bodyPr lIns="0" tIns="0" rIns="0" bIns="0" rtlCol="0" anchor="t">
            <a:spAutoFit/>
          </a:bodyPr>
          <a:lstStyle/>
          <a:p>
            <a:pPr marL="261389" lvl="1" indent="-130695" algn="l">
              <a:lnSpc>
                <a:spcPts val="2632"/>
              </a:lnSpc>
              <a:buFont typeface="Arial"/>
              <a:buChar char="•"/>
            </a:pPr>
            <a:r>
              <a:rPr lang="en-US" sz="2031">
                <a:solidFill>
                  <a:srgbClr val="000000"/>
                </a:solidFill>
                <a:latin typeface="Fredoka"/>
                <a:ea typeface="Fredoka"/>
                <a:cs typeface="Fredoka"/>
                <a:sym typeface="Fredoka"/>
              </a:rPr>
              <a:t>It must come to and from school with your child everyday. </a:t>
            </a:r>
          </a:p>
          <a:p>
            <a:pPr marL="261389" lvl="1" indent="-130695" algn="l">
              <a:lnSpc>
                <a:spcPts val="2632"/>
              </a:lnSpc>
              <a:buFont typeface="Arial"/>
              <a:buChar char="•"/>
            </a:pPr>
            <a:r>
              <a:rPr lang="en-US" sz="2031">
                <a:solidFill>
                  <a:srgbClr val="000000"/>
                </a:solidFill>
                <a:latin typeface="Fredoka"/>
                <a:ea typeface="Fredoka"/>
                <a:cs typeface="Fredoka"/>
                <a:sym typeface="Fredoka"/>
              </a:rPr>
              <a:t>Please  sign the behavior sheets nightly.</a:t>
            </a:r>
          </a:p>
          <a:p>
            <a:pPr marL="261389" lvl="1" indent="-130695" algn="l">
              <a:lnSpc>
                <a:spcPts val="2632"/>
              </a:lnSpc>
              <a:buFont typeface="Arial"/>
              <a:buChar char="•"/>
            </a:pPr>
            <a:r>
              <a:rPr lang="en-US" sz="2031">
                <a:solidFill>
                  <a:srgbClr val="000000"/>
                </a:solidFill>
                <a:latin typeface="Fredoka"/>
                <a:ea typeface="Fredoka"/>
                <a:cs typeface="Fredoka"/>
                <a:sym typeface="Fredoka"/>
              </a:rPr>
              <a:t>Please check for important documents and/or reminders daily.</a:t>
            </a:r>
          </a:p>
          <a:p>
            <a:pPr marL="261389" lvl="1" indent="-130695" algn="l">
              <a:lnSpc>
                <a:spcPts val="2632"/>
              </a:lnSpc>
              <a:buFont typeface="Arial"/>
              <a:buChar char="•"/>
            </a:pPr>
            <a:r>
              <a:rPr lang="en-US" sz="2031">
                <a:solidFill>
                  <a:srgbClr val="000000"/>
                </a:solidFill>
                <a:latin typeface="Fredoka"/>
                <a:ea typeface="Fredoka"/>
                <a:cs typeface="Fredoka"/>
                <a:sym typeface="Fredoka"/>
              </a:rPr>
              <a:t>Money needs to be in zipper pouches and NOT in a book bag or lunch box. Please label the money for whatever it is meant to be used for.</a:t>
            </a:r>
          </a:p>
          <a:p>
            <a:pPr marL="261303" lvl="1" indent="-130652" algn="l">
              <a:lnSpc>
                <a:spcPts val="2632"/>
              </a:lnSpc>
              <a:buFont typeface="Arial"/>
              <a:buChar char="•"/>
            </a:pPr>
            <a:r>
              <a:rPr lang="en-US" sz="2031">
                <a:solidFill>
                  <a:srgbClr val="000000"/>
                </a:solidFill>
                <a:latin typeface="Fredoka"/>
                <a:ea typeface="Fredoka"/>
                <a:cs typeface="Fredoka"/>
                <a:sym typeface="Fredoka"/>
              </a:rPr>
              <a:t>Wednesday Folders: They will come home each week with all the work and any important papers. Please review them and return them Thursday morning. </a:t>
            </a:r>
          </a:p>
          <a:p>
            <a:pPr marL="261389" lvl="1" indent="-130695" algn="l">
              <a:lnSpc>
                <a:spcPts val="2632"/>
              </a:lnSpc>
              <a:buFont typeface="Arial"/>
              <a:buChar char="•"/>
            </a:pPr>
            <a:r>
              <a:rPr lang="en-US" sz="2031">
                <a:solidFill>
                  <a:srgbClr val="000000"/>
                </a:solidFill>
                <a:latin typeface="Fredoka"/>
                <a:ea typeface="Fredoka"/>
                <a:cs typeface="Fredoka"/>
                <a:sym typeface="Fredoka"/>
              </a:rPr>
              <a:t>Any transportation changes must be handwritten and sent in their binder! (not in remind/talking points)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1539724" y="858155"/>
            <a:ext cx="6668057" cy="1119184"/>
            <a:chOff x="0" y="0"/>
            <a:chExt cx="8890742" cy="1492245"/>
          </a:xfrm>
        </p:grpSpPr>
        <p:sp>
          <p:nvSpPr>
            <p:cNvPr id="9" name="Freeform 9"/>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Handwriting</a:t>
              </a:r>
            </a:p>
          </p:txBody>
        </p:sp>
      </p:grpSp>
      <p:sp>
        <p:nvSpPr>
          <p:cNvPr id="11" name="Freeform 11"/>
          <p:cNvSpPr/>
          <p:nvPr/>
        </p:nvSpPr>
        <p:spPr>
          <a:xfrm>
            <a:off x="6543702" y="4172169"/>
            <a:ext cx="2057814" cy="2062972"/>
          </a:xfrm>
          <a:custGeom>
            <a:avLst/>
            <a:gdLst/>
            <a:ahLst/>
            <a:cxnLst/>
            <a:rect l="l" t="t" r="r" b="b"/>
            <a:pathLst>
              <a:path w="2057814" h="2062972">
                <a:moveTo>
                  <a:pt x="0" y="0"/>
                </a:moveTo>
                <a:lnTo>
                  <a:pt x="2057814" y="0"/>
                </a:lnTo>
                <a:lnTo>
                  <a:pt x="2057814" y="2062972"/>
                </a:lnTo>
                <a:lnTo>
                  <a:pt x="0" y="2062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1127734" y="2138685"/>
            <a:ext cx="7894346" cy="2505232"/>
          </a:xfrm>
          <a:prstGeom prst="rect">
            <a:avLst/>
          </a:prstGeom>
        </p:spPr>
        <p:txBody>
          <a:bodyPr lIns="0" tIns="0" rIns="0" bIns="0" rtlCol="0" anchor="t">
            <a:spAutoFit/>
          </a:bodyPr>
          <a:lstStyle/>
          <a:p>
            <a:pPr marL="302619" lvl="1" indent="-151310" algn="l">
              <a:lnSpc>
                <a:spcPts val="3386"/>
              </a:lnSpc>
              <a:buFont typeface="Arial"/>
              <a:buChar char="•"/>
            </a:pPr>
            <a:r>
              <a:rPr lang="en-US" sz="2351">
                <a:solidFill>
                  <a:srgbClr val="000000"/>
                </a:solidFill>
                <a:latin typeface="Fredoka"/>
                <a:ea typeface="Fredoka"/>
                <a:cs typeface="Fredoka"/>
                <a:sym typeface="Fredoka"/>
              </a:rPr>
              <a:t>In kindergarten we teach proper letter formation/handwriting. Students are expected to properly write all of the upper- and lower-case letters by the end of the year and adhere to the lines on paper. </a:t>
            </a:r>
          </a:p>
          <a:p>
            <a:pPr marL="302619" lvl="1" indent="-151310" algn="l">
              <a:lnSpc>
                <a:spcPts val="3386"/>
              </a:lnSpc>
              <a:buFont typeface="Arial"/>
              <a:buChar char="•"/>
            </a:pPr>
            <a:r>
              <a:rPr lang="en-US" sz="2351">
                <a:solidFill>
                  <a:srgbClr val="000000"/>
                </a:solidFill>
                <a:latin typeface="Fredoka"/>
                <a:ea typeface="Fredoka"/>
                <a:cs typeface="Fredoka"/>
                <a:sym typeface="Fredoka"/>
              </a:rPr>
              <a:t>Practice handwriting at home as well!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1539724" y="858155"/>
            <a:ext cx="6668057" cy="1119184"/>
            <a:chOff x="0" y="0"/>
            <a:chExt cx="8890742" cy="1492245"/>
          </a:xfrm>
        </p:grpSpPr>
        <p:sp>
          <p:nvSpPr>
            <p:cNvPr id="9" name="Freeform 9"/>
            <p:cNvSpPr/>
            <p:nvPr/>
          </p:nvSpPr>
          <p:spPr>
            <a:xfrm>
              <a:off x="0" y="0"/>
              <a:ext cx="8890742" cy="1492245"/>
            </a:xfrm>
            <a:custGeom>
              <a:avLst/>
              <a:gdLst/>
              <a:ahLst/>
              <a:cxnLst/>
              <a:rect l="l" t="t" r="r" b="b"/>
              <a:pathLst>
                <a:path w="8890742" h="1492245">
                  <a:moveTo>
                    <a:pt x="0" y="0"/>
                  </a:moveTo>
                  <a:lnTo>
                    <a:pt x="8890742" y="0"/>
                  </a:lnTo>
                  <a:lnTo>
                    <a:pt x="8890742"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8890742"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Snack</a:t>
              </a:r>
            </a:p>
          </p:txBody>
        </p:sp>
      </p:grpSp>
      <p:sp>
        <p:nvSpPr>
          <p:cNvPr id="11" name="Freeform 11"/>
          <p:cNvSpPr/>
          <p:nvPr/>
        </p:nvSpPr>
        <p:spPr>
          <a:xfrm>
            <a:off x="4015656" y="5024302"/>
            <a:ext cx="1716192" cy="2112236"/>
          </a:xfrm>
          <a:custGeom>
            <a:avLst/>
            <a:gdLst/>
            <a:ahLst/>
            <a:cxnLst/>
            <a:rect l="l" t="t" r="r" b="b"/>
            <a:pathLst>
              <a:path w="1716192" h="2112236">
                <a:moveTo>
                  <a:pt x="0" y="0"/>
                </a:moveTo>
                <a:lnTo>
                  <a:pt x="1716192" y="0"/>
                </a:lnTo>
                <a:lnTo>
                  <a:pt x="1716192" y="2112236"/>
                </a:lnTo>
                <a:lnTo>
                  <a:pt x="0" y="21122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12"/>
          <p:cNvSpPr txBox="1"/>
          <p:nvPr/>
        </p:nvSpPr>
        <p:spPr>
          <a:xfrm>
            <a:off x="816864" y="2154130"/>
            <a:ext cx="8205216" cy="2795637"/>
          </a:xfrm>
          <a:prstGeom prst="rect">
            <a:avLst/>
          </a:prstGeom>
        </p:spPr>
        <p:txBody>
          <a:bodyPr lIns="0" tIns="0" rIns="0" bIns="0" rtlCol="0" anchor="t">
            <a:spAutoFit/>
          </a:bodyPr>
          <a:lstStyle/>
          <a:p>
            <a:pPr marL="448801" lvl="1" indent="-224401" algn="just">
              <a:lnSpc>
                <a:spcPts val="2394"/>
              </a:lnSpc>
              <a:buFont typeface="Arial"/>
              <a:buChar char="•"/>
            </a:pPr>
            <a:r>
              <a:rPr lang="en-US" sz="2078" dirty="0">
                <a:solidFill>
                  <a:srgbClr val="000000"/>
                </a:solidFill>
                <a:latin typeface="Fredoka"/>
                <a:ea typeface="Fredoka"/>
                <a:cs typeface="Fredoka"/>
                <a:sym typeface="Fredoka"/>
              </a:rPr>
              <a:t>Please be sure to provide a hearty, healthy snack for your child (no candy or drinks other than water). </a:t>
            </a:r>
          </a:p>
          <a:p>
            <a:pPr marL="448801" lvl="1" indent="-224401" algn="just">
              <a:lnSpc>
                <a:spcPts val="2394"/>
              </a:lnSpc>
              <a:buFont typeface="Arial"/>
              <a:buChar char="•"/>
            </a:pPr>
            <a:r>
              <a:rPr lang="en-US" sz="2078" dirty="0">
                <a:solidFill>
                  <a:srgbClr val="000000"/>
                </a:solidFill>
                <a:latin typeface="Fredoka"/>
                <a:ea typeface="Fredoka"/>
                <a:cs typeface="Fredoka"/>
                <a:sym typeface="Fredoka"/>
              </a:rPr>
              <a:t>We eat snack in the afternoon since we have an early lunch time.</a:t>
            </a:r>
          </a:p>
          <a:p>
            <a:pPr marL="448801" lvl="1" indent="-224401" algn="just">
              <a:lnSpc>
                <a:spcPts val="2394"/>
              </a:lnSpc>
              <a:buFont typeface="Arial"/>
              <a:buChar char="•"/>
            </a:pPr>
            <a:r>
              <a:rPr lang="en-US" sz="2078" dirty="0">
                <a:solidFill>
                  <a:srgbClr val="000000"/>
                </a:solidFill>
                <a:latin typeface="Fredoka"/>
                <a:ea typeface="Fredoka"/>
                <a:cs typeface="Fredoka"/>
                <a:sym typeface="Fredoka"/>
              </a:rPr>
              <a:t>Examples of good snacks:  Goldfish, crackers, fruit, graham crackers, etc. </a:t>
            </a:r>
          </a:p>
          <a:p>
            <a:pPr algn="just">
              <a:lnSpc>
                <a:spcPts val="2625"/>
              </a:lnSpc>
            </a:pPr>
            <a:endParaRPr lang="en-US" sz="2078" dirty="0">
              <a:solidFill>
                <a:srgbClr val="000000"/>
              </a:solidFill>
              <a:latin typeface="Fredoka"/>
              <a:ea typeface="Fredoka"/>
              <a:cs typeface="Fredoka"/>
              <a:sym typeface="Fredoka"/>
            </a:endParaRPr>
          </a:p>
          <a:p>
            <a:pPr marL="448801" lvl="1" indent="-224401" algn="just">
              <a:lnSpc>
                <a:spcPts val="2394"/>
              </a:lnSpc>
              <a:buFont typeface="Arial"/>
              <a:buChar char="•"/>
            </a:pPr>
            <a:r>
              <a:rPr lang="en-US" sz="2078" dirty="0">
                <a:solidFill>
                  <a:srgbClr val="000000"/>
                </a:solidFill>
                <a:latin typeface="Fredoka"/>
                <a:ea typeface="Fredoka"/>
                <a:cs typeface="Fredoka"/>
                <a:sym typeface="Fredoka"/>
              </a:rPr>
              <a:t>Please remember we cannot eat foods that require spoons or refrigeration.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0" y="3863777"/>
            <a:ext cx="9753600" cy="2679756"/>
            <a:chOff x="0" y="0"/>
            <a:chExt cx="13004800" cy="3573008"/>
          </a:xfrm>
        </p:grpSpPr>
        <p:sp>
          <p:nvSpPr>
            <p:cNvPr id="4" name="Freeform 4"/>
            <p:cNvSpPr/>
            <p:nvPr/>
          </p:nvSpPr>
          <p:spPr>
            <a:xfrm>
              <a:off x="0" y="0"/>
              <a:ext cx="13004800" cy="3573018"/>
            </a:xfrm>
            <a:custGeom>
              <a:avLst/>
              <a:gdLst/>
              <a:ahLst/>
              <a:cxnLst/>
              <a:rect l="l" t="t" r="r" b="b"/>
              <a:pathLst>
                <a:path w="13004800" h="3573018">
                  <a:moveTo>
                    <a:pt x="0" y="0"/>
                  </a:moveTo>
                  <a:lnTo>
                    <a:pt x="13004800" y="0"/>
                  </a:lnTo>
                  <a:lnTo>
                    <a:pt x="13004800" y="3573018"/>
                  </a:lnTo>
                  <a:lnTo>
                    <a:pt x="0" y="3573018"/>
                  </a:lnTo>
                  <a:close/>
                </a:path>
              </a:pathLst>
            </a:custGeom>
            <a:solidFill>
              <a:srgbClr val="D4B6F2"/>
            </a:solidFill>
          </p:spPr>
          <p:txBody>
            <a:bodyPr/>
            <a:lstStyle/>
            <a:p>
              <a:endParaRPr lang="en-US"/>
            </a:p>
          </p:txBody>
        </p:sp>
      </p:grpSp>
      <p:grpSp>
        <p:nvGrpSpPr>
          <p:cNvPr id="5" name="Group 5"/>
          <p:cNvGrpSpPr>
            <a:grpSpLocks noChangeAspect="1"/>
          </p:cNvGrpSpPr>
          <p:nvPr/>
        </p:nvGrpSpPr>
        <p:grpSpPr>
          <a:xfrm>
            <a:off x="0" y="6544666"/>
            <a:ext cx="9753600" cy="792480"/>
            <a:chOff x="0" y="0"/>
            <a:chExt cx="13004800" cy="1056640"/>
          </a:xfrm>
        </p:grpSpPr>
        <p:sp>
          <p:nvSpPr>
            <p:cNvPr id="6" name="Freeform 6"/>
            <p:cNvSpPr/>
            <p:nvPr/>
          </p:nvSpPr>
          <p:spPr>
            <a:xfrm>
              <a:off x="0" y="0"/>
              <a:ext cx="13004800" cy="1056640"/>
            </a:xfrm>
            <a:custGeom>
              <a:avLst/>
              <a:gdLst/>
              <a:ahLst/>
              <a:cxnLst/>
              <a:rect l="l" t="t" r="r" b="b"/>
              <a:pathLst>
                <a:path w="13004800" h="1056640">
                  <a:moveTo>
                    <a:pt x="0" y="0"/>
                  </a:moveTo>
                  <a:lnTo>
                    <a:pt x="13004800" y="0"/>
                  </a:lnTo>
                  <a:lnTo>
                    <a:pt x="13004800" y="1056640"/>
                  </a:lnTo>
                  <a:lnTo>
                    <a:pt x="0" y="1056640"/>
                  </a:lnTo>
                  <a:lnTo>
                    <a:pt x="0" y="0"/>
                  </a:lnTo>
                  <a:close/>
                </a:path>
              </a:pathLst>
            </a:custGeom>
            <a:solidFill>
              <a:srgbClr val="000000">
                <a:alpha val="0"/>
              </a:srgbClr>
            </a:solidFill>
            <a:ln w="12700">
              <a:solidFill>
                <a:srgbClr val="000000"/>
              </a:solidFill>
            </a:ln>
          </p:spPr>
          <p:txBody>
            <a:bodyPr/>
            <a:lstStyle/>
            <a:p>
              <a:endParaRPr lang="en-US"/>
            </a:p>
          </p:txBody>
        </p:sp>
      </p:grpSp>
      <p:sp>
        <p:nvSpPr>
          <p:cNvPr id="7" name="AutoShape 7"/>
          <p:cNvSpPr/>
          <p:nvPr/>
        </p:nvSpPr>
        <p:spPr>
          <a:xfrm rot="4768">
            <a:off x="-6778" y="6554419"/>
            <a:ext cx="9767156" cy="0"/>
          </a:xfrm>
          <a:prstGeom prst="line">
            <a:avLst/>
          </a:prstGeom>
          <a:ln w="9525" cap="rnd">
            <a:solidFill>
              <a:srgbClr val="000000">
                <a:alpha val="19608"/>
              </a:srgbClr>
            </a:solidFill>
            <a:prstDash val="solid"/>
            <a:headEnd type="none" w="sm" len="sm"/>
            <a:tailEnd type="none" w="sm" len="sm"/>
          </a:ln>
        </p:spPr>
        <p:txBody>
          <a:bodyPr/>
          <a:lstStyle/>
          <a:p>
            <a:endParaRPr lang="en-US"/>
          </a:p>
        </p:txBody>
      </p:sp>
      <p:grpSp>
        <p:nvGrpSpPr>
          <p:cNvPr id="8" name="Group 8"/>
          <p:cNvGrpSpPr/>
          <p:nvPr/>
        </p:nvGrpSpPr>
        <p:grpSpPr>
          <a:xfrm>
            <a:off x="988461" y="171928"/>
            <a:ext cx="7776678" cy="1119184"/>
            <a:chOff x="0" y="0"/>
            <a:chExt cx="10368904" cy="1492245"/>
          </a:xfrm>
        </p:grpSpPr>
        <p:sp>
          <p:nvSpPr>
            <p:cNvPr id="9" name="Freeform 9"/>
            <p:cNvSpPr/>
            <p:nvPr/>
          </p:nvSpPr>
          <p:spPr>
            <a:xfrm>
              <a:off x="0" y="0"/>
              <a:ext cx="10368904" cy="1492245"/>
            </a:xfrm>
            <a:custGeom>
              <a:avLst/>
              <a:gdLst/>
              <a:ahLst/>
              <a:cxnLst/>
              <a:rect l="l" t="t" r="r" b="b"/>
              <a:pathLst>
                <a:path w="10368904" h="1492245">
                  <a:moveTo>
                    <a:pt x="0" y="0"/>
                  </a:moveTo>
                  <a:lnTo>
                    <a:pt x="10368904" y="0"/>
                  </a:lnTo>
                  <a:lnTo>
                    <a:pt x="10368904" y="1492245"/>
                  </a:lnTo>
                  <a:lnTo>
                    <a:pt x="0" y="1492245"/>
                  </a:lnTo>
                  <a:close/>
                </a:path>
              </a:pathLst>
            </a:custGeom>
            <a:solidFill>
              <a:srgbClr val="000000">
                <a:alpha val="0"/>
              </a:srgbClr>
            </a:solidFill>
          </p:spPr>
          <p:txBody>
            <a:bodyPr/>
            <a:lstStyle/>
            <a:p>
              <a:endParaRPr lang="en-US"/>
            </a:p>
          </p:txBody>
        </p:sp>
        <p:sp>
          <p:nvSpPr>
            <p:cNvPr id="10" name="TextBox 10"/>
            <p:cNvSpPr txBox="1"/>
            <p:nvPr/>
          </p:nvSpPr>
          <p:spPr>
            <a:xfrm>
              <a:off x="0" y="47625"/>
              <a:ext cx="10368904" cy="1444620"/>
            </a:xfrm>
            <a:prstGeom prst="rect">
              <a:avLst/>
            </a:prstGeom>
          </p:spPr>
          <p:txBody>
            <a:bodyPr lIns="0" tIns="0" rIns="0" bIns="0" rtlCol="0" anchor="ctr"/>
            <a:lstStyle/>
            <a:p>
              <a:pPr algn="ctr">
                <a:lnSpc>
                  <a:spcPts val="3686"/>
                </a:lnSpc>
              </a:pPr>
              <a:r>
                <a:rPr lang="en-US" sz="3413">
                  <a:solidFill>
                    <a:srgbClr val="000000"/>
                  </a:solidFill>
                  <a:latin typeface="Fredoka"/>
                  <a:ea typeface="Fredoka"/>
                  <a:cs typeface="Fredoka"/>
                  <a:sym typeface="Fredoka"/>
                </a:rPr>
                <a:t>Frozen Fridays and Hat Money</a:t>
              </a:r>
            </a:p>
          </p:txBody>
        </p:sp>
      </p:grpSp>
      <p:sp>
        <p:nvSpPr>
          <p:cNvPr id="11" name="Freeform 11"/>
          <p:cNvSpPr/>
          <p:nvPr/>
        </p:nvSpPr>
        <p:spPr>
          <a:xfrm>
            <a:off x="2979355" y="5057197"/>
            <a:ext cx="3488349" cy="1883708"/>
          </a:xfrm>
          <a:custGeom>
            <a:avLst/>
            <a:gdLst/>
            <a:ahLst/>
            <a:cxnLst/>
            <a:rect l="l" t="t" r="r" b="b"/>
            <a:pathLst>
              <a:path w="3488349" h="1883708">
                <a:moveTo>
                  <a:pt x="0" y="0"/>
                </a:moveTo>
                <a:lnTo>
                  <a:pt x="3488349" y="0"/>
                </a:lnTo>
                <a:lnTo>
                  <a:pt x="3488349" y="1883709"/>
                </a:lnTo>
                <a:lnTo>
                  <a:pt x="0" y="1883709"/>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731520" y="1291112"/>
            <a:ext cx="8265761" cy="3228128"/>
          </a:xfrm>
          <a:prstGeom prst="rect">
            <a:avLst/>
          </a:prstGeom>
        </p:spPr>
        <p:txBody>
          <a:bodyPr lIns="0" tIns="0" rIns="0" bIns="0" rtlCol="0" anchor="t">
            <a:spAutoFit/>
          </a:bodyPr>
          <a:lstStyle/>
          <a:p>
            <a:pPr marL="246154" lvl="1" indent="-123077" algn="l">
              <a:lnSpc>
                <a:spcPts val="2272"/>
              </a:lnSpc>
              <a:buFont typeface="Arial"/>
              <a:buChar char="•"/>
            </a:pPr>
            <a:r>
              <a:rPr lang="en-US" sz="1912" dirty="0">
                <a:solidFill>
                  <a:srgbClr val="000000"/>
                </a:solidFill>
                <a:latin typeface="Fredoka"/>
                <a:ea typeface="Fredoka"/>
                <a:cs typeface="Fredoka"/>
                <a:sym typeface="Fredoka"/>
              </a:rPr>
              <a:t>Students can purchase ice cream treats for Frozen Fridays through </a:t>
            </a:r>
            <a:r>
              <a:rPr lang="en-US" sz="1912" dirty="0" err="1">
                <a:solidFill>
                  <a:srgbClr val="000000"/>
                </a:solidFill>
                <a:latin typeface="Fredoka"/>
                <a:ea typeface="Fredoka"/>
                <a:cs typeface="Fredoka"/>
                <a:sym typeface="Fredoka"/>
              </a:rPr>
              <a:t>Revtrak</a:t>
            </a:r>
            <a:r>
              <a:rPr lang="en-US" sz="1912" dirty="0">
                <a:solidFill>
                  <a:srgbClr val="000000"/>
                </a:solidFill>
                <a:latin typeface="Fredoka"/>
                <a:ea typeface="Fredoka"/>
                <a:cs typeface="Fredoka"/>
                <a:sym typeface="Fredoka"/>
              </a:rPr>
              <a:t>.</a:t>
            </a:r>
          </a:p>
          <a:p>
            <a:pPr marL="246154" lvl="1" indent="-123077" algn="l">
              <a:lnSpc>
                <a:spcPts val="2272"/>
              </a:lnSpc>
              <a:buFont typeface="Arial"/>
              <a:buChar char="•"/>
            </a:pPr>
            <a:r>
              <a:rPr lang="en-US" sz="1912" dirty="0">
                <a:solidFill>
                  <a:srgbClr val="000000"/>
                </a:solidFill>
                <a:latin typeface="Fredoka"/>
                <a:ea typeface="Fredoka"/>
                <a:cs typeface="Fredoka"/>
                <a:sym typeface="Fredoka"/>
              </a:rPr>
              <a:t>Students can purchase extras through the lunch line including chips, cookies, and snacks) If you wish to limit what they can buy, you will need to provide a written note.</a:t>
            </a:r>
          </a:p>
          <a:p>
            <a:pPr marL="246154" lvl="1" indent="-123077" algn="l">
              <a:lnSpc>
                <a:spcPts val="2272"/>
              </a:lnSpc>
              <a:buFont typeface="Arial"/>
              <a:buChar char="•"/>
            </a:pPr>
            <a:r>
              <a:rPr lang="en-US" sz="1912" dirty="0">
                <a:solidFill>
                  <a:srgbClr val="000000"/>
                </a:solidFill>
                <a:latin typeface="Fredoka"/>
                <a:ea typeface="Fredoka"/>
                <a:cs typeface="Fredoka"/>
                <a:sym typeface="Fredoka"/>
              </a:rPr>
              <a:t>Please do not place money in their pockets, lunch boxes, or bookbags. We will not look there for the money, and they might miss out. </a:t>
            </a:r>
          </a:p>
          <a:p>
            <a:pPr marL="246154" lvl="1" indent="-123077" algn="l">
              <a:lnSpc>
                <a:spcPts val="2272"/>
              </a:lnSpc>
              <a:buFont typeface="Arial"/>
              <a:buChar char="•"/>
            </a:pPr>
            <a:r>
              <a:rPr lang="en-US" sz="1912" dirty="0">
                <a:solidFill>
                  <a:srgbClr val="000000"/>
                </a:solidFill>
                <a:latin typeface="Fredoka"/>
                <a:ea typeface="Fredoka"/>
                <a:cs typeface="Fredoka"/>
                <a:sym typeface="Fredoka"/>
              </a:rPr>
              <a:t>Your child can wear a hat for a 50-cent donation to Relay for Life on Fridays only. </a:t>
            </a:r>
          </a:p>
          <a:p>
            <a:pPr marL="246154" lvl="1" indent="-123077" algn="l">
              <a:lnSpc>
                <a:spcPts val="2272"/>
              </a:lnSpc>
            </a:pPr>
            <a:endParaRPr lang="en-US" sz="1912" dirty="0">
              <a:solidFill>
                <a:srgbClr val="000000"/>
              </a:solidFill>
              <a:latin typeface="Fredoka"/>
              <a:ea typeface="Fredoka"/>
              <a:cs typeface="Fredoka"/>
              <a:sym typeface="Fredok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1380</Words>
  <Application>Microsoft Office PowerPoint</Application>
  <PresentationFormat>Custom</PresentationFormat>
  <Paragraphs>134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Jenthill</vt:lpstr>
      <vt:lpstr>Calibri</vt:lpstr>
      <vt:lpstr>Genty Sans</vt:lpstr>
      <vt:lpstr>Fredoka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kindergarten.pptx</dc:title>
  <dc:creator>Melissa J. Maycumber</dc:creator>
  <cp:lastModifiedBy>Melissa J. Maycumber</cp:lastModifiedBy>
  <cp:revision>2</cp:revision>
  <dcterms:created xsi:type="dcterms:W3CDTF">2006-08-16T00:00:00Z</dcterms:created>
  <dcterms:modified xsi:type="dcterms:W3CDTF">2025-08-07T21:31:55Z</dcterms:modified>
  <dc:identifier>DAGvBOxt49E</dc:identifier>
</cp:coreProperties>
</file>